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434" autoAdjust="0"/>
  </p:normalViewPr>
  <p:slideViewPr>
    <p:cSldViewPr snapToGrid="0">
      <p:cViewPr varScale="1">
        <p:scale>
          <a:sx n="51" d="100"/>
          <a:sy n="51" d="100"/>
        </p:scale>
        <p:origin x="42" y="8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39B384EF-1E0B-413F-8EB5-3C77829F9A36}" type="datetimeFigureOut">
              <a:rPr lang="es-MX" smtClean="0"/>
              <a:pPr/>
              <a:t>24/04/2018</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7847FD8-8326-44FF-95A6-F57A4845A6D8}" type="slidenum">
              <a:rPr lang="es-MX" smtClean="0"/>
              <a:pPr/>
              <a:t>‹Nº›</a:t>
            </a:fld>
            <a:endParaRPr lang="es-MX"/>
          </a:p>
        </p:txBody>
      </p:sp>
    </p:spTree>
    <p:extLst>
      <p:ext uri="{BB962C8B-B14F-4D97-AF65-F5344CB8AC3E}">
        <p14:creationId xmlns:p14="http://schemas.microsoft.com/office/powerpoint/2010/main" val="1962333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39B384EF-1E0B-413F-8EB5-3C77829F9A36}" type="datetimeFigureOut">
              <a:rPr lang="es-MX" smtClean="0"/>
              <a:pPr/>
              <a:t>24/04/2018</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7847FD8-8326-44FF-95A6-F57A4845A6D8}" type="slidenum">
              <a:rPr lang="es-MX" smtClean="0"/>
              <a:pPr/>
              <a:t>‹Nº›</a:t>
            </a:fld>
            <a:endParaRPr lang="es-MX"/>
          </a:p>
        </p:txBody>
      </p:sp>
    </p:spTree>
    <p:extLst>
      <p:ext uri="{BB962C8B-B14F-4D97-AF65-F5344CB8AC3E}">
        <p14:creationId xmlns:p14="http://schemas.microsoft.com/office/powerpoint/2010/main" val="549204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39B384EF-1E0B-413F-8EB5-3C77829F9A36}" type="datetimeFigureOut">
              <a:rPr lang="es-MX" smtClean="0"/>
              <a:pPr/>
              <a:t>24/04/2018</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7847FD8-8326-44FF-95A6-F57A4845A6D8}" type="slidenum">
              <a:rPr lang="es-MX" smtClean="0"/>
              <a:pPr/>
              <a:t>‹Nº›</a:t>
            </a:fld>
            <a:endParaRPr lang="es-MX"/>
          </a:p>
        </p:txBody>
      </p:sp>
    </p:spTree>
    <p:extLst>
      <p:ext uri="{BB962C8B-B14F-4D97-AF65-F5344CB8AC3E}">
        <p14:creationId xmlns:p14="http://schemas.microsoft.com/office/powerpoint/2010/main" val="341078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39B384EF-1E0B-413F-8EB5-3C77829F9A36}" type="datetimeFigureOut">
              <a:rPr lang="es-MX" smtClean="0"/>
              <a:pPr/>
              <a:t>24/04/2018</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7847FD8-8326-44FF-95A6-F57A4845A6D8}" type="slidenum">
              <a:rPr lang="es-MX" smtClean="0"/>
              <a:pPr/>
              <a:t>‹Nº›</a:t>
            </a:fld>
            <a:endParaRPr lang="es-MX"/>
          </a:p>
        </p:txBody>
      </p:sp>
    </p:spTree>
    <p:extLst>
      <p:ext uri="{BB962C8B-B14F-4D97-AF65-F5344CB8AC3E}">
        <p14:creationId xmlns:p14="http://schemas.microsoft.com/office/powerpoint/2010/main" val="95202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39B384EF-1E0B-413F-8EB5-3C77829F9A36}" type="datetimeFigureOut">
              <a:rPr lang="es-MX" smtClean="0"/>
              <a:pPr/>
              <a:t>24/04/2018</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47847FD8-8326-44FF-95A6-F57A4845A6D8}" type="slidenum">
              <a:rPr lang="es-MX" smtClean="0"/>
              <a:pPr/>
              <a:t>‹Nº›</a:t>
            </a:fld>
            <a:endParaRPr lang="es-MX"/>
          </a:p>
        </p:txBody>
      </p:sp>
    </p:spTree>
    <p:extLst>
      <p:ext uri="{BB962C8B-B14F-4D97-AF65-F5344CB8AC3E}">
        <p14:creationId xmlns:p14="http://schemas.microsoft.com/office/powerpoint/2010/main" val="2867873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39B384EF-1E0B-413F-8EB5-3C77829F9A36}" type="datetimeFigureOut">
              <a:rPr lang="es-MX" smtClean="0"/>
              <a:pPr/>
              <a:t>24/04/2018</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7847FD8-8326-44FF-95A6-F57A4845A6D8}" type="slidenum">
              <a:rPr lang="es-MX" smtClean="0"/>
              <a:pPr/>
              <a:t>‹Nº›</a:t>
            </a:fld>
            <a:endParaRPr lang="es-MX"/>
          </a:p>
        </p:txBody>
      </p:sp>
    </p:spTree>
    <p:extLst>
      <p:ext uri="{BB962C8B-B14F-4D97-AF65-F5344CB8AC3E}">
        <p14:creationId xmlns:p14="http://schemas.microsoft.com/office/powerpoint/2010/main" val="3459564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39B384EF-1E0B-413F-8EB5-3C77829F9A36}" type="datetimeFigureOut">
              <a:rPr lang="es-MX" smtClean="0"/>
              <a:pPr/>
              <a:t>24/04/2018</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47847FD8-8326-44FF-95A6-F57A4845A6D8}" type="slidenum">
              <a:rPr lang="es-MX" smtClean="0"/>
              <a:pPr/>
              <a:t>‹Nº›</a:t>
            </a:fld>
            <a:endParaRPr lang="es-MX"/>
          </a:p>
        </p:txBody>
      </p:sp>
    </p:spTree>
    <p:extLst>
      <p:ext uri="{BB962C8B-B14F-4D97-AF65-F5344CB8AC3E}">
        <p14:creationId xmlns:p14="http://schemas.microsoft.com/office/powerpoint/2010/main" val="2465740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39B384EF-1E0B-413F-8EB5-3C77829F9A36}" type="datetimeFigureOut">
              <a:rPr lang="es-MX" smtClean="0"/>
              <a:pPr/>
              <a:t>24/04/2018</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47847FD8-8326-44FF-95A6-F57A4845A6D8}" type="slidenum">
              <a:rPr lang="es-MX" smtClean="0"/>
              <a:pPr/>
              <a:t>‹Nº›</a:t>
            </a:fld>
            <a:endParaRPr lang="es-MX"/>
          </a:p>
        </p:txBody>
      </p:sp>
    </p:spTree>
    <p:extLst>
      <p:ext uri="{BB962C8B-B14F-4D97-AF65-F5344CB8AC3E}">
        <p14:creationId xmlns:p14="http://schemas.microsoft.com/office/powerpoint/2010/main" val="774123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9B384EF-1E0B-413F-8EB5-3C77829F9A36}" type="datetimeFigureOut">
              <a:rPr lang="es-MX" smtClean="0"/>
              <a:pPr/>
              <a:t>24/04/2018</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47847FD8-8326-44FF-95A6-F57A4845A6D8}" type="slidenum">
              <a:rPr lang="es-MX" smtClean="0"/>
              <a:pPr/>
              <a:t>‹Nº›</a:t>
            </a:fld>
            <a:endParaRPr lang="es-MX"/>
          </a:p>
        </p:txBody>
      </p:sp>
    </p:spTree>
    <p:extLst>
      <p:ext uri="{BB962C8B-B14F-4D97-AF65-F5344CB8AC3E}">
        <p14:creationId xmlns:p14="http://schemas.microsoft.com/office/powerpoint/2010/main" val="371212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39B384EF-1E0B-413F-8EB5-3C77829F9A36}" type="datetimeFigureOut">
              <a:rPr lang="es-MX" smtClean="0"/>
              <a:pPr/>
              <a:t>24/04/2018</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7847FD8-8326-44FF-95A6-F57A4845A6D8}" type="slidenum">
              <a:rPr lang="es-MX" smtClean="0"/>
              <a:pPr/>
              <a:t>‹Nº›</a:t>
            </a:fld>
            <a:endParaRPr lang="es-MX"/>
          </a:p>
        </p:txBody>
      </p:sp>
    </p:spTree>
    <p:extLst>
      <p:ext uri="{BB962C8B-B14F-4D97-AF65-F5344CB8AC3E}">
        <p14:creationId xmlns:p14="http://schemas.microsoft.com/office/powerpoint/2010/main" val="2832339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39B384EF-1E0B-413F-8EB5-3C77829F9A36}" type="datetimeFigureOut">
              <a:rPr lang="es-MX" smtClean="0"/>
              <a:pPr/>
              <a:t>24/04/2018</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47847FD8-8326-44FF-95A6-F57A4845A6D8}" type="slidenum">
              <a:rPr lang="es-MX" smtClean="0"/>
              <a:pPr/>
              <a:t>‹Nº›</a:t>
            </a:fld>
            <a:endParaRPr lang="es-MX"/>
          </a:p>
        </p:txBody>
      </p:sp>
    </p:spTree>
    <p:extLst>
      <p:ext uri="{BB962C8B-B14F-4D97-AF65-F5344CB8AC3E}">
        <p14:creationId xmlns:p14="http://schemas.microsoft.com/office/powerpoint/2010/main" val="134888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B384EF-1E0B-413F-8EB5-3C77829F9A36}" type="datetimeFigureOut">
              <a:rPr lang="es-MX" smtClean="0"/>
              <a:pPr/>
              <a:t>24/04/2018</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847FD8-8326-44FF-95A6-F57A4845A6D8}" type="slidenum">
              <a:rPr lang="es-MX" smtClean="0"/>
              <a:pPr/>
              <a:t>‹Nº›</a:t>
            </a:fld>
            <a:endParaRPr lang="es-MX"/>
          </a:p>
        </p:txBody>
      </p:sp>
    </p:spTree>
    <p:extLst>
      <p:ext uri="{BB962C8B-B14F-4D97-AF65-F5344CB8AC3E}">
        <p14:creationId xmlns:p14="http://schemas.microsoft.com/office/powerpoint/2010/main" val="3964074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21000" b="-21000"/>
          </a:stretch>
        </a:blipFill>
        <a:effectLst/>
      </p:bgPr>
    </p:bg>
    <p:spTree>
      <p:nvGrpSpPr>
        <p:cNvPr id="1" name=""/>
        <p:cNvGrpSpPr/>
        <p:nvPr/>
      </p:nvGrpSpPr>
      <p:grpSpPr>
        <a:xfrm>
          <a:off x="0" y="0"/>
          <a:ext cx="0" cy="0"/>
          <a:chOff x="0" y="0"/>
          <a:chExt cx="0" cy="0"/>
        </a:xfrm>
      </p:grpSpPr>
      <p:sp>
        <p:nvSpPr>
          <p:cNvPr id="4" name="Rectángulo 3"/>
          <p:cNvSpPr/>
          <p:nvPr/>
        </p:nvSpPr>
        <p:spPr>
          <a:xfrm>
            <a:off x="2779035" y="2804049"/>
            <a:ext cx="6544580" cy="1107996"/>
          </a:xfrm>
          <a:prstGeom prst="rect">
            <a:avLst/>
          </a:prstGeom>
          <a:solidFill>
            <a:schemeClr val="accent5">
              <a:lumMod val="20000"/>
              <a:lumOff val="80000"/>
            </a:schemeClr>
          </a:solidFill>
        </p:spPr>
        <p:txBody>
          <a:bodyPr wrap="square" lIns="91440" tIns="45720" rIns="91440" bIns="45720">
            <a:spAutoFit/>
          </a:bodyPr>
          <a:lstStyle/>
          <a:p>
            <a:pPr algn="ctr"/>
            <a:r>
              <a:rPr lang="es-ES" sz="6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ROOTKITS</a:t>
            </a:r>
            <a:endParaRPr lang="es-ES"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CuadroTexto 1"/>
          <p:cNvSpPr txBox="1"/>
          <p:nvPr/>
        </p:nvSpPr>
        <p:spPr>
          <a:xfrm>
            <a:off x="6505464" y="6211669"/>
            <a:ext cx="5636302" cy="646331"/>
          </a:xfrm>
          <a:prstGeom prst="rect">
            <a:avLst/>
          </a:prstGeom>
          <a:solidFill>
            <a:schemeClr val="accent1">
              <a:lumMod val="20000"/>
              <a:lumOff val="80000"/>
            </a:schemeClr>
          </a:solidFill>
        </p:spPr>
        <p:txBody>
          <a:bodyPr wrap="square" rtlCol="0">
            <a:spAutoFit/>
          </a:bodyPr>
          <a:lstStyle/>
          <a:p>
            <a:r>
              <a:rPr lang="es-MX" b="1" dirty="0" smtClean="0"/>
              <a:t>BUENDIA MONROY LAURA LIZETH</a:t>
            </a:r>
          </a:p>
          <a:p>
            <a:r>
              <a:rPr lang="es-MX" b="1" dirty="0" smtClean="0"/>
              <a:t>TREJO VAZQUEZ EFREN</a:t>
            </a:r>
            <a:endParaRPr lang="es-MX" b="1" dirty="0"/>
          </a:p>
        </p:txBody>
      </p:sp>
    </p:spTree>
    <p:extLst>
      <p:ext uri="{BB962C8B-B14F-4D97-AF65-F5344CB8AC3E}">
        <p14:creationId xmlns:p14="http://schemas.microsoft.com/office/powerpoint/2010/main" val="12520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4" presetClass="entr" presetSubtype="10" repeatCount="2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1500"/>
                                        <p:tgtEl>
                                          <p:spTgt spid="2"/>
                                        </p:tgtEl>
                                      </p:cBhvr>
                                    </p:animEffect>
                                  </p:childTnLst>
                                </p:cTn>
                              </p:par>
                            </p:childTnLst>
                          </p:cTn>
                        </p:par>
                        <p:par>
                          <p:cTn id="12" fill="hold">
                            <p:stCondLst>
                              <p:cond delay="5000"/>
                            </p:stCondLst>
                            <p:childTnLst>
                              <p:par>
                                <p:cTn id="13" presetID="10" presetClass="exit" presetSubtype="0" fill="hold" grpId="1" nodeType="afterEffect">
                                  <p:stCondLst>
                                    <p:cond delay="6750"/>
                                  </p:stCondLst>
                                  <p:childTnLst>
                                    <p:animEffect transition="out" filter="fade">
                                      <p:cBhvr>
                                        <p:cTn id="14" dur="3750"/>
                                        <p:tgtEl>
                                          <p:spTgt spid="2"/>
                                        </p:tgtEl>
                                      </p:cBhvr>
                                    </p:animEffect>
                                    <p:set>
                                      <p:cBhvr>
                                        <p:cTn id="15" dur="1" fill="hold">
                                          <p:stCondLst>
                                            <p:cond delay="37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4631961" y="175754"/>
            <a:ext cx="7400144" cy="2541631"/>
          </a:xfrm>
        </p:spPr>
        <p:txBody>
          <a:bodyPr>
            <a:normAutofit lnSpcReduction="10000"/>
          </a:bodyPr>
          <a:lstStyle/>
          <a:p>
            <a:pPr algn="l"/>
            <a:r>
              <a:rPr lang="es-MX" sz="2800" dirty="0" smtClean="0"/>
              <a:t>Los rootkits KERNEL operan desde el núcleo y proporcionan al cracker los privilegios del equipo más importantes. Una vez el rootkit de núcleo está instalado, el hacker puede tener el control del ordenador infectado y hacer cualquier cosa que desee en él. Es más difícil de detectar y eliminar.</a:t>
            </a:r>
          </a:p>
          <a:p>
            <a:endParaRPr lang="es-MX" dirty="0"/>
          </a:p>
        </p:txBody>
      </p:sp>
      <p:pic>
        <p:nvPicPr>
          <p:cNvPr id="4" name="3 Imagen" descr="05_KernelRootkit_Ring.png"/>
          <p:cNvPicPr>
            <a:picLocks noChangeAspect="1"/>
          </p:cNvPicPr>
          <p:nvPr/>
        </p:nvPicPr>
        <p:blipFill>
          <a:blip r:embed="rId3" cstate="print"/>
          <a:stretch>
            <a:fillRect/>
          </a:stretch>
        </p:blipFill>
        <p:spPr>
          <a:xfrm>
            <a:off x="3349284" y="2846729"/>
            <a:ext cx="6344354" cy="37864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1000"/>
                                        <p:tgtEl>
                                          <p:spTgt spid="3">
                                            <p:txEl>
                                              <p:pRg st="0" end="0"/>
                                            </p:txEl>
                                          </p:spTgt>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38200" y="718457"/>
            <a:ext cx="10515600" cy="5458506"/>
          </a:xfrm>
        </p:spPr>
        <p:txBody>
          <a:bodyPr/>
          <a:lstStyle/>
          <a:p>
            <a:r>
              <a:rPr lang="es-MX" dirty="0" smtClean="0">
                <a:solidFill>
                  <a:schemeClr val="bg1"/>
                </a:solidFill>
                <a:effectLst>
                  <a:outerShdw blurRad="50800" dist="50800" dir="5400000" algn="ctr" rotWithShape="0">
                    <a:schemeClr val="tx1"/>
                  </a:outerShdw>
                </a:effectLst>
              </a:rPr>
              <a:t>También existen otras variantes menos comunes como los </a:t>
            </a:r>
            <a:r>
              <a:rPr lang="es-MX" dirty="0" err="1" smtClean="0">
                <a:solidFill>
                  <a:schemeClr val="bg1"/>
                </a:solidFill>
                <a:effectLst>
                  <a:outerShdw blurRad="50800" dist="50800" dir="5400000" algn="ctr" rotWithShape="0">
                    <a:schemeClr val="tx1"/>
                  </a:outerShdw>
                </a:effectLst>
              </a:rPr>
              <a:t>bootkits</a:t>
            </a:r>
            <a:r>
              <a:rPr lang="es-MX" dirty="0" smtClean="0">
                <a:solidFill>
                  <a:schemeClr val="bg1"/>
                </a:solidFill>
                <a:effectLst>
                  <a:outerShdw blurRad="50800" dist="50800" dir="5400000" algn="ctr" rotWithShape="0">
                    <a:schemeClr val="tx1"/>
                  </a:outerShdw>
                </a:effectLst>
              </a:rPr>
              <a:t>. Estos programas se diseñan para modificar el </a:t>
            </a:r>
            <a:r>
              <a:rPr lang="es-MX" dirty="0" err="1" smtClean="0">
                <a:solidFill>
                  <a:schemeClr val="bg1"/>
                </a:solidFill>
                <a:effectLst>
                  <a:outerShdw blurRad="50800" dist="50800" dir="5400000" algn="ctr" rotWithShape="0">
                    <a:schemeClr val="tx1"/>
                  </a:outerShdw>
                </a:effectLst>
              </a:rPr>
              <a:t>boot</a:t>
            </a:r>
            <a:r>
              <a:rPr lang="es-MX" dirty="0" smtClean="0">
                <a:solidFill>
                  <a:schemeClr val="bg1"/>
                </a:solidFill>
                <a:effectLst>
                  <a:outerShdw blurRad="50800" dist="50800" dir="5400000" algn="ctr" rotWithShape="0">
                    <a:schemeClr val="tx1"/>
                  </a:outerShdw>
                </a:effectLst>
              </a:rPr>
              <a:t> </a:t>
            </a:r>
            <a:r>
              <a:rPr lang="es-MX" dirty="0" err="1" smtClean="0">
                <a:solidFill>
                  <a:schemeClr val="bg1"/>
                </a:solidFill>
                <a:effectLst>
                  <a:outerShdw blurRad="50800" dist="50800" dir="5400000" algn="ctr" rotWithShape="0">
                    <a:schemeClr val="tx1"/>
                  </a:outerShdw>
                </a:effectLst>
              </a:rPr>
              <a:t>loader</a:t>
            </a:r>
            <a:r>
              <a:rPr lang="es-MX" dirty="0" smtClean="0">
                <a:solidFill>
                  <a:schemeClr val="bg1"/>
                </a:solidFill>
                <a:effectLst>
                  <a:outerShdw blurRad="50800" dist="50800" dir="5400000" algn="ctr" rotWithShape="0">
                    <a:schemeClr val="tx1"/>
                  </a:outerShdw>
                </a:effectLst>
              </a:rPr>
              <a:t> (gestor de arranque) del ordenador, el software que funciona antes de que se cargue el sistema operativo. </a:t>
            </a:r>
            <a:endParaRPr lang="es-MX" dirty="0">
              <a:solidFill>
                <a:schemeClr val="bg1"/>
              </a:solidFill>
              <a:effectLst>
                <a:outerShdw blurRad="50800" dist="50800" dir="5400000" algn="ctr" rotWithShape="0">
                  <a:schemeClr val="tx1"/>
                </a:outerShdw>
              </a:effectLst>
            </a:endParaRPr>
          </a:p>
        </p:txBody>
      </p:sp>
      <p:pic>
        <p:nvPicPr>
          <p:cNvPr id="4" name="3 Imagen" descr="bootkit-nemesis-670x335.jpg"/>
          <p:cNvPicPr>
            <a:picLocks noChangeAspect="1"/>
          </p:cNvPicPr>
          <p:nvPr/>
        </p:nvPicPr>
        <p:blipFill>
          <a:blip r:embed="rId3" cstate="print"/>
          <a:stretch>
            <a:fillRect/>
          </a:stretch>
        </p:blipFill>
        <p:spPr>
          <a:xfrm>
            <a:off x="2194199" y="2605857"/>
            <a:ext cx="6936740" cy="3468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750" fill="hold"/>
                                        <p:tgtEl>
                                          <p:spTgt spid="4"/>
                                        </p:tgtEl>
                                        <p:attrNameLst>
                                          <p:attrName>ppt_w</p:attrName>
                                        </p:attrNameLst>
                                      </p:cBhvr>
                                      <p:tavLst>
                                        <p:tav tm="0">
                                          <p:val>
                                            <p:fltVal val="0"/>
                                          </p:val>
                                        </p:tav>
                                        <p:tav tm="100000">
                                          <p:val>
                                            <p:strVal val="#ppt_w"/>
                                          </p:val>
                                        </p:tav>
                                      </p:tavLst>
                                    </p:anim>
                                    <p:anim calcmode="lin" valueType="num">
                                      <p:cBhvr>
                                        <p:cTn id="12" dur="1750" fill="hold"/>
                                        <p:tgtEl>
                                          <p:spTgt spid="4"/>
                                        </p:tgtEl>
                                        <p:attrNameLst>
                                          <p:attrName>ppt_h</p:attrName>
                                        </p:attrNameLst>
                                      </p:cBhvr>
                                      <p:tavLst>
                                        <p:tav tm="0">
                                          <p:val>
                                            <p:fltVal val="0"/>
                                          </p:val>
                                        </p:tav>
                                        <p:tav tm="100000">
                                          <p:val>
                                            <p:strVal val="#ppt_h"/>
                                          </p:val>
                                        </p:tav>
                                      </p:tavLst>
                                    </p:anim>
                                    <p:animEffect transition="in" filter="fade">
                                      <p:cBhvr>
                                        <p:cTn id="13"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98357" y="649938"/>
            <a:ext cx="10515600" cy="1325563"/>
          </a:xfrm>
        </p:spPr>
        <p:txBody>
          <a:bodyPr/>
          <a:lstStyle/>
          <a:p>
            <a:r>
              <a:rPr lang="es-MX" b="1" dirty="0" smtClean="0"/>
              <a:t>¿Cómo es posible hacer un rootkit?</a:t>
            </a:r>
            <a:endParaRPr lang="es-MX" b="1" dirty="0"/>
          </a:p>
        </p:txBody>
      </p:sp>
      <p:sp>
        <p:nvSpPr>
          <p:cNvPr id="4" name="CuadroTexto 3"/>
          <p:cNvSpPr txBox="1"/>
          <p:nvPr/>
        </p:nvSpPr>
        <p:spPr>
          <a:xfrm>
            <a:off x="464695" y="1975501"/>
            <a:ext cx="10268262" cy="1384995"/>
          </a:xfrm>
          <a:prstGeom prst="rect">
            <a:avLst/>
          </a:prstGeom>
          <a:noFill/>
        </p:spPr>
        <p:txBody>
          <a:bodyPr wrap="square" rtlCol="0">
            <a:spAutoFit/>
          </a:bodyPr>
          <a:lstStyle/>
          <a:p>
            <a:r>
              <a:rPr lang="es-MX" sz="2800" dirty="0"/>
              <a:t>Lo primero a tener en cuenta es que para modificar el comportamiento de un archivo o programa debemos estar en su mismo espacio de </a:t>
            </a:r>
            <a:r>
              <a:rPr lang="es-MX" sz="2800" dirty="0" smtClean="0"/>
              <a:t>memoria.</a:t>
            </a:r>
            <a:endParaRPr lang="es-MX" sz="2800" dirty="0"/>
          </a:p>
        </p:txBody>
      </p:sp>
      <p:sp>
        <p:nvSpPr>
          <p:cNvPr id="5" name="AutoShape 2" descr="Resultado de imagen para espacio de memor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AutoShape 4" descr="Resultado de imagen para espacio de memoria"/>
          <p:cNvSpPr>
            <a:spLocks noChangeAspect="1" noChangeArrowheads="1"/>
          </p:cNvSpPr>
          <p:nvPr/>
        </p:nvSpPr>
        <p:spPr bwMode="auto">
          <a:xfrm>
            <a:off x="2001863" y="3935360"/>
            <a:ext cx="2854950" cy="28549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7" name="Imagen 6"/>
          <p:cNvPicPr>
            <a:picLocks noChangeAspect="1"/>
          </p:cNvPicPr>
          <p:nvPr/>
        </p:nvPicPr>
        <p:blipFill rotWithShape="1">
          <a:blip r:embed="rId3"/>
          <a:srcRect t="43370"/>
          <a:stretch/>
        </p:blipFill>
        <p:spPr>
          <a:xfrm>
            <a:off x="7420131" y="3097100"/>
            <a:ext cx="3987829" cy="3387439"/>
          </a:xfrm>
          <a:prstGeom prst="rect">
            <a:avLst/>
          </a:prstGeom>
        </p:spPr>
      </p:pic>
      <p:sp>
        <p:nvSpPr>
          <p:cNvPr id="8" name="AutoShape 6" descr="Resultado de imagen para espacio de memoria"/>
          <p:cNvSpPr>
            <a:spLocks noChangeAspect="1" noChangeArrowheads="1"/>
          </p:cNvSpPr>
          <p:nvPr/>
        </p:nvSpPr>
        <p:spPr bwMode="auto">
          <a:xfrm>
            <a:off x="-179883" y="-426778"/>
            <a:ext cx="432219" cy="4322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Tree>
    <p:extLst>
      <p:ext uri="{BB962C8B-B14F-4D97-AF65-F5344CB8AC3E}">
        <p14:creationId xmlns:p14="http://schemas.microsoft.com/office/powerpoint/2010/main" val="186264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4649" y="656394"/>
            <a:ext cx="9460043" cy="677732"/>
          </a:xfrm>
        </p:spPr>
        <p:txBody>
          <a:bodyPr/>
          <a:lstStyle/>
          <a:p>
            <a:pPr marL="0" indent="0">
              <a:buNone/>
            </a:pPr>
            <a:r>
              <a:rPr lang="es-MX" dirty="0">
                <a:solidFill>
                  <a:schemeClr val="bg1"/>
                </a:solidFill>
                <a:effectLst>
                  <a:outerShdw blurRad="50800" dist="50800" dir="5400000" algn="ctr" rotWithShape="0">
                    <a:schemeClr val="tx1"/>
                  </a:outerShdw>
                </a:effectLst>
              </a:rPr>
              <a:t>Para hacer esto, usaremos lo que se llama Inyección DLL</a:t>
            </a:r>
            <a:endParaRPr lang="es-MX" dirty="0">
              <a:solidFill>
                <a:schemeClr val="bg1"/>
              </a:solidFill>
              <a:effectLst>
                <a:outerShdw blurRad="50800" dist="50800" dir="5400000" algn="ctr" rotWithShape="0">
                  <a:schemeClr val="tx1"/>
                </a:outerShdw>
              </a:effectLst>
            </a:endParaRPr>
          </a:p>
        </p:txBody>
      </p:sp>
      <p:pic>
        <p:nvPicPr>
          <p:cNvPr id="4" name="Imagen 3"/>
          <p:cNvPicPr>
            <a:picLocks noChangeAspect="1"/>
          </p:cNvPicPr>
          <p:nvPr/>
        </p:nvPicPr>
        <p:blipFill>
          <a:blip r:embed="rId3"/>
          <a:stretch>
            <a:fillRect/>
          </a:stretch>
        </p:blipFill>
        <p:spPr>
          <a:xfrm>
            <a:off x="1877361" y="1637909"/>
            <a:ext cx="7854621" cy="3998393"/>
          </a:xfrm>
          <a:prstGeom prst="rect">
            <a:avLst/>
          </a:prstGeom>
        </p:spPr>
      </p:pic>
    </p:spTree>
    <p:extLst>
      <p:ext uri="{BB962C8B-B14F-4D97-AF65-F5344CB8AC3E}">
        <p14:creationId xmlns:p14="http://schemas.microsoft.com/office/powerpoint/2010/main" val="144132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728210" y="1031146"/>
            <a:ext cx="6955436" cy="1457221"/>
          </a:xfrm>
        </p:spPr>
        <p:txBody>
          <a:bodyPr>
            <a:noAutofit/>
          </a:bodyPr>
          <a:lstStyle/>
          <a:p>
            <a:pPr marL="0" indent="0">
              <a:buNone/>
            </a:pPr>
            <a:r>
              <a:rPr lang="es-MX" dirty="0"/>
              <a:t>Una vez que invadimos el espacio de memoria del programa ya podremos modificar su comportamiento y allí aplicaremos </a:t>
            </a:r>
            <a:r>
              <a:rPr lang="es-MX" b="1" dirty="0"/>
              <a:t>API </a:t>
            </a:r>
            <a:r>
              <a:rPr lang="es-MX" b="1" dirty="0" err="1"/>
              <a:t>Hooking</a:t>
            </a:r>
            <a:r>
              <a:rPr lang="es-MX" b="1" dirty="0"/>
              <a:t> </a:t>
            </a:r>
            <a:r>
              <a:rPr lang="es-MX" dirty="0" smtClean="0"/>
              <a:t>para </a:t>
            </a:r>
            <a:r>
              <a:rPr lang="es-MX" dirty="0"/>
              <a:t>interceptar las llamadas a las </a:t>
            </a:r>
            <a:r>
              <a:rPr lang="es-MX" dirty="0" err="1"/>
              <a:t>APIs</a:t>
            </a:r>
            <a:r>
              <a:rPr lang="es-MX" dirty="0"/>
              <a:t> del sistema.</a:t>
            </a:r>
            <a:endParaRPr lang="es-MX" dirty="0"/>
          </a:p>
        </p:txBody>
      </p:sp>
      <p:pic>
        <p:nvPicPr>
          <p:cNvPr id="4" name="Imagen 3"/>
          <p:cNvPicPr>
            <a:picLocks noChangeAspect="1"/>
          </p:cNvPicPr>
          <p:nvPr/>
        </p:nvPicPr>
        <p:blipFill rotWithShape="1">
          <a:blip r:embed="rId3"/>
          <a:srcRect t="6821"/>
          <a:stretch/>
        </p:blipFill>
        <p:spPr>
          <a:xfrm>
            <a:off x="1684572" y="3209108"/>
            <a:ext cx="5435807" cy="3798794"/>
          </a:xfrm>
          <a:prstGeom prst="rect">
            <a:avLst/>
          </a:prstGeom>
        </p:spPr>
      </p:pic>
      <p:sp>
        <p:nvSpPr>
          <p:cNvPr id="5" name="AutoShape 2" descr="Resultado de imagen para api hooking"/>
          <p:cNvSpPr>
            <a:spLocks noChangeAspect="1" noChangeArrowheads="1"/>
          </p:cNvSpPr>
          <p:nvPr/>
        </p:nvSpPr>
        <p:spPr bwMode="auto">
          <a:xfrm>
            <a:off x="1684572" y="-294363"/>
            <a:ext cx="245823" cy="245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Tree>
    <p:extLst>
      <p:ext uri="{BB962C8B-B14F-4D97-AF65-F5344CB8AC3E}">
        <p14:creationId xmlns:p14="http://schemas.microsoft.com/office/powerpoint/2010/main" val="329034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CuadroTexto 3"/>
          <p:cNvSpPr txBox="1"/>
          <p:nvPr/>
        </p:nvSpPr>
        <p:spPr>
          <a:xfrm>
            <a:off x="674557" y="1299518"/>
            <a:ext cx="10283252" cy="954107"/>
          </a:xfrm>
          <a:prstGeom prst="rect">
            <a:avLst/>
          </a:prstGeom>
          <a:noFill/>
        </p:spPr>
        <p:txBody>
          <a:bodyPr wrap="square" rtlCol="0">
            <a:spAutoFit/>
          </a:bodyPr>
          <a:lstStyle/>
          <a:p>
            <a:r>
              <a:rPr lang="es-MX" sz="2800" dirty="0"/>
              <a:t>L</a:t>
            </a:r>
            <a:r>
              <a:rPr lang="es-MX" sz="2800" dirty="0" smtClean="0"/>
              <a:t>a </a:t>
            </a:r>
            <a:r>
              <a:rPr lang="es-MX" sz="2800" dirty="0"/>
              <a:t>inyección DLL se trata de obligar a un programa o un proceso, a que cargue nuestra DLL en su propio espacio de memoria</a:t>
            </a:r>
            <a:endParaRPr lang="es-MX" sz="2800" dirty="0"/>
          </a:p>
        </p:txBody>
      </p:sp>
      <p:sp>
        <p:nvSpPr>
          <p:cNvPr id="5" name="CuadroTexto 4"/>
          <p:cNvSpPr txBox="1"/>
          <p:nvPr/>
        </p:nvSpPr>
        <p:spPr>
          <a:xfrm>
            <a:off x="2983043" y="574886"/>
            <a:ext cx="3102964" cy="584775"/>
          </a:xfrm>
          <a:prstGeom prst="rect">
            <a:avLst/>
          </a:prstGeom>
          <a:noFill/>
        </p:spPr>
        <p:txBody>
          <a:bodyPr wrap="square" rtlCol="0">
            <a:spAutoFit/>
          </a:bodyPr>
          <a:lstStyle/>
          <a:p>
            <a:r>
              <a:rPr lang="es-MX" sz="3200" b="1" u="sng" dirty="0" smtClean="0">
                <a:effectLst>
                  <a:outerShdw blurRad="38100" dist="38100" dir="2700000" algn="tl">
                    <a:srgbClr val="000000">
                      <a:alpha val="43137"/>
                    </a:srgbClr>
                  </a:outerShdw>
                </a:effectLst>
              </a:rPr>
              <a:t>INYECCIÓN DLL</a:t>
            </a:r>
            <a:endParaRPr lang="es-MX" sz="3200" b="1" u="sng" dirty="0">
              <a:effectLst>
                <a:outerShdw blurRad="38100" dist="38100" dir="2700000" algn="tl">
                  <a:srgbClr val="000000">
                    <a:alpha val="43137"/>
                  </a:srgbClr>
                </a:outerShdw>
              </a:effectLst>
            </a:endParaRPr>
          </a:p>
        </p:txBody>
      </p:sp>
      <p:sp>
        <p:nvSpPr>
          <p:cNvPr id="6" name="CuadroTexto 5"/>
          <p:cNvSpPr txBox="1"/>
          <p:nvPr/>
        </p:nvSpPr>
        <p:spPr>
          <a:xfrm>
            <a:off x="1034320" y="2533338"/>
            <a:ext cx="9803568" cy="3293209"/>
          </a:xfrm>
          <a:prstGeom prst="rect">
            <a:avLst/>
          </a:prstGeom>
          <a:noFill/>
        </p:spPr>
        <p:txBody>
          <a:bodyPr wrap="square" rtlCol="0">
            <a:spAutoFit/>
          </a:bodyPr>
          <a:lstStyle/>
          <a:p>
            <a:endParaRPr lang="es-MX" sz="3200" b="1" u="sng" dirty="0" smtClean="0">
              <a:effectLst>
                <a:outerShdw blurRad="38100" dist="38100" dir="2700000" algn="tl">
                  <a:srgbClr val="000000">
                    <a:alpha val="43137"/>
                  </a:srgbClr>
                </a:outerShdw>
              </a:effectLst>
            </a:endParaRPr>
          </a:p>
          <a:p>
            <a:r>
              <a:rPr lang="es-MX" sz="3200" b="1" u="sng" dirty="0" smtClean="0">
                <a:effectLst>
                  <a:outerShdw blurRad="38100" dist="38100" dir="2700000" algn="tl">
                    <a:srgbClr val="000000">
                      <a:alpha val="43137"/>
                    </a:srgbClr>
                  </a:outerShdw>
                </a:effectLst>
              </a:rPr>
              <a:t>API HOOKING</a:t>
            </a:r>
          </a:p>
          <a:p>
            <a:endParaRPr lang="es-MX" sz="3200" b="1" u="sng" dirty="0" smtClean="0">
              <a:effectLst>
                <a:outerShdw blurRad="38100" dist="38100" dir="2700000" algn="tl">
                  <a:srgbClr val="000000">
                    <a:alpha val="43137"/>
                  </a:srgbClr>
                </a:outerShdw>
              </a:effectLst>
            </a:endParaRPr>
          </a:p>
          <a:p>
            <a:r>
              <a:rPr lang="es-MX" sz="2800" dirty="0" smtClean="0"/>
              <a:t>Consiste </a:t>
            </a:r>
            <a:r>
              <a:rPr lang="es-MX" sz="2800" dirty="0"/>
              <a:t>en interceptar las llamadas que hace un programa a las API del sistema operativo, el objetivo de esto es modificar el comportamiento del programa alterando la respuesta que esa API le devuelve.</a:t>
            </a:r>
            <a:endParaRPr lang="es-MX" sz="2800" dirty="0"/>
          </a:p>
        </p:txBody>
      </p:sp>
    </p:spTree>
    <p:extLst>
      <p:ext uri="{BB962C8B-B14F-4D97-AF65-F5344CB8AC3E}">
        <p14:creationId xmlns:p14="http://schemas.microsoft.com/office/powerpoint/2010/main" val="62990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0" b="-30000"/>
          </a:stretch>
        </a:blipFill>
        <a:effectLst/>
      </p:bgPr>
    </p:bg>
    <p:spTree>
      <p:nvGrpSpPr>
        <p:cNvPr id="1" name=""/>
        <p:cNvGrpSpPr/>
        <p:nvPr/>
      </p:nvGrpSpPr>
      <p:grpSpPr>
        <a:xfrm>
          <a:off x="0" y="0"/>
          <a:ext cx="0" cy="0"/>
          <a:chOff x="0" y="0"/>
          <a:chExt cx="0" cy="0"/>
        </a:xfrm>
      </p:grpSpPr>
      <p:sp>
        <p:nvSpPr>
          <p:cNvPr id="5" name="CuadroTexto 4"/>
          <p:cNvSpPr txBox="1"/>
          <p:nvPr/>
        </p:nvSpPr>
        <p:spPr>
          <a:xfrm>
            <a:off x="179883" y="209863"/>
            <a:ext cx="11872210" cy="6463308"/>
          </a:xfrm>
          <a:prstGeom prst="rect">
            <a:avLst/>
          </a:prstGeom>
          <a:solidFill>
            <a:schemeClr val="accent3">
              <a:lumMod val="40000"/>
              <a:lumOff val="60000"/>
            </a:schemeClr>
          </a:solidFill>
        </p:spPr>
        <p:txBody>
          <a:bodyPr wrap="square" rtlCol="0">
            <a:spAutoFit/>
          </a:bodyPr>
          <a:lstStyle/>
          <a:p>
            <a:pPr fontAlgn="base"/>
            <a:r>
              <a:rPr lang="es-MX" i="1" dirty="0"/>
              <a:t>#</a:t>
            </a:r>
            <a:r>
              <a:rPr lang="es-MX" i="1" dirty="0" err="1"/>
              <a:t>include</a:t>
            </a:r>
            <a:r>
              <a:rPr lang="es-MX" i="1" dirty="0"/>
              <a:t> &lt;</a:t>
            </a:r>
            <a:r>
              <a:rPr lang="es-MX" i="1" dirty="0" err="1"/>
              <a:t>windows.h</a:t>
            </a:r>
            <a:r>
              <a:rPr lang="es-MX" i="1" dirty="0"/>
              <a:t>&gt;</a:t>
            </a:r>
            <a:br>
              <a:rPr lang="es-MX" i="1" dirty="0"/>
            </a:br>
            <a:r>
              <a:rPr lang="es-MX" i="1" dirty="0"/>
              <a:t>#</a:t>
            </a:r>
            <a:r>
              <a:rPr lang="es-MX" i="1" dirty="0" err="1"/>
              <a:t>include</a:t>
            </a:r>
            <a:r>
              <a:rPr lang="es-MX" i="1" dirty="0"/>
              <a:t> &lt;Tlhelp32.h&gt;</a:t>
            </a:r>
          </a:p>
          <a:p>
            <a:pPr fontAlgn="base"/>
            <a:r>
              <a:rPr lang="es-MX" i="1" dirty="0" err="1"/>
              <a:t>void</a:t>
            </a:r>
            <a:r>
              <a:rPr lang="es-MX" i="1" dirty="0"/>
              <a:t> </a:t>
            </a:r>
            <a:r>
              <a:rPr lang="es-MX" i="1" dirty="0" err="1"/>
              <a:t>main</a:t>
            </a:r>
            <a:r>
              <a:rPr lang="es-MX" i="1" dirty="0"/>
              <a:t>()</a:t>
            </a:r>
            <a:br>
              <a:rPr lang="es-MX" i="1" dirty="0"/>
            </a:br>
            <a:r>
              <a:rPr lang="es-MX" i="1" dirty="0"/>
              <a:t>{</a:t>
            </a:r>
            <a:br>
              <a:rPr lang="es-MX" i="1" dirty="0"/>
            </a:br>
            <a:r>
              <a:rPr lang="es-MX" i="1" dirty="0"/>
              <a:t>HANDLE proceso;</a:t>
            </a:r>
            <a:br>
              <a:rPr lang="es-MX" i="1" dirty="0"/>
            </a:br>
            <a:r>
              <a:rPr lang="es-MX" i="1" dirty="0"/>
              <a:t>LPVOID </a:t>
            </a:r>
            <a:r>
              <a:rPr lang="es-MX" i="1" dirty="0" err="1"/>
              <a:t>RemoteString</a:t>
            </a:r>
            <a:r>
              <a:rPr lang="es-MX" i="1" dirty="0"/>
              <a:t>;</a:t>
            </a:r>
            <a:br>
              <a:rPr lang="es-MX" i="1" dirty="0"/>
            </a:br>
            <a:r>
              <a:rPr lang="es-MX" i="1" dirty="0"/>
              <a:t>LPVOID </a:t>
            </a:r>
            <a:r>
              <a:rPr lang="es-MX" i="1" dirty="0" err="1"/>
              <a:t>nLoadLibrary</a:t>
            </a:r>
            <a:r>
              <a:rPr lang="es-MX" i="1" dirty="0"/>
              <a:t>;</a:t>
            </a:r>
            <a:br>
              <a:rPr lang="es-MX" i="1" dirty="0"/>
            </a:br>
            <a:r>
              <a:rPr lang="es-MX" i="1" dirty="0" err="1"/>
              <a:t>int</a:t>
            </a:r>
            <a:r>
              <a:rPr lang="es-MX" i="1" dirty="0"/>
              <a:t> </a:t>
            </a:r>
            <a:r>
              <a:rPr lang="es-MX" i="1" dirty="0" err="1"/>
              <a:t>pid</a:t>
            </a:r>
            <a:r>
              <a:rPr lang="es-MX" i="1" dirty="0"/>
              <a:t>;</a:t>
            </a:r>
          </a:p>
          <a:p>
            <a:pPr fontAlgn="base"/>
            <a:r>
              <a:rPr lang="es-MX" i="1" dirty="0"/>
              <a:t>// OBTENEMOS EL PID DEL PROCESO</a:t>
            </a:r>
            <a:br>
              <a:rPr lang="es-MX" i="1" dirty="0"/>
            </a:br>
            <a:r>
              <a:rPr lang="es-MX" i="1" dirty="0"/>
              <a:t>// (Si quieren información sobre estas </a:t>
            </a:r>
            <a:r>
              <a:rPr lang="es-MX" i="1" dirty="0" err="1"/>
              <a:t>APIs</a:t>
            </a:r>
            <a:r>
              <a:rPr lang="es-MX" i="1" dirty="0"/>
              <a:t> miren la ayuda de </a:t>
            </a:r>
            <a:r>
              <a:rPr lang="es-MX" i="1" dirty="0" err="1"/>
              <a:t>microsoft</a:t>
            </a:r>
            <a:r>
              <a:rPr lang="es-MX" i="1" dirty="0"/>
              <a:t>)</a:t>
            </a:r>
          </a:p>
          <a:p>
            <a:pPr fontAlgn="base"/>
            <a:r>
              <a:rPr lang="es-MX" i="1" dirty="0"/>
              <a:t>HANDLE </a:t>
            </a:r>
            <a:r>
              <a:rPr lang="es-MX" i="1" dirty="0" err="1"/>
              <a:t>handle</a:t>
            </a:r>
            <a:r>
              <a:rPr lang="es-MX" i="1" dirty="0"/>
              <a:t> = CreateToolhelp32Snapshot(TH32CS_SNAPPROCESS,0);</a:t>
            </a:r>
            <a:br>
              <a:rPr lang="es-MX" i="1" dirty="0"/>
            </a:br>
            <a:r>
              <a:rPr lang="es-MX" i="1" dirty="0"/>
              <a:t>PROCESSENTRY32 </a:t>
            </a:r>
            <a:r>
              <a:rPr lang="es-MX" i="1" dirty="0" err="1"/>
              <a:t>procinfo</a:t>
            </a:r>
            <a:r>
              <a:rPr lang="es-MX" i="1" dirty="0"/>
              <a:t> = { </a:t>
            </a:r>
            <a:r>
              <a:rPr lang="es-MX" i="1" dirty="0" err="1"/>
              <a:t>sizeof</a:t>
            </a:r>
            <a:r>
              <a:rPr lang="es-MX" i="1" dirty="0"/>
              <a:t>(PROCESSENTRY32) };</a:t>
            </a:r>
          </a:p>
          <a:p>
            <a:pPr fontAlgn="base"/>
            <a:r>
              <a:rPr lang="es-MX" i="1" dirty="0"/>
              <a:t>//Aquí empezamos a recorrer todos los procesos que están abiertos</a:t>
            </a:r>
            <a:br>
              <a:rPr lang="es-MX" i="1" dirty="0"/>
            </a:br>
            <a:r>
              <a:rPr lang="es-MX" i="1" dirty="0" err="1"/>
              <a:t>while</a:t>
            </a:r>
            <a:r>
              <a:rPr lang="es-MX" i="1" dirty="0"/>
              <a:t>(Process32Next(</a:t>
            </a:r>
            <a:r>
              <a:rPr lang="es-MX" i="1" dirty="0" err="1"/>
              <a:t>handle</a:t>
            </a:r>
            <a:r>
              <a:rPr lang="es-MX" i="1" dirty="0"/>
              <a:t>, &amp;</a:t>
            </a:r>
            <a:r>
              <a:rPr lang="es-MX" i="1" dirty="0" err="1"/>
              <a:t>procinfo</a:t>
            </a:r>
            <a:r>
              <a:rPr lang="es-MX" i="1" dirty="0"/>
              <a:t>))</a:t>
            </a:r>
            <a:br>
              <a:rPr lang="es-MX" i="1" dirty="0"/>
            </a:br>
            <a:r>
              <a:rPr lang="es-MX" i="1" dirty="0"/>
              <a:t>{</a:t>
            </a:r>
            <a:br>
              <a:rPr lang="es-MX" i="1" dirty="0"/>
            </a:br>
            <a:r>
              <a:rPr lang="es-MX" i="1" dirty="0" err="1"/>
              <a:t>if</a:t>
            </a:r>
            <a:r>
              <a:rPr lang="es-MX" i="1" dirty="0"/>
              <a:t>(!</a:t>
            </a:r>
            <a:r>
              <a:rPr lang="es-MX" i="1" dirty="0" err="1"/>
              <a:t>strcmp</a:t>
            </a:r>
            <a:r>
              <a:rPr lang="es-MX" i="1" dirty="0"/>
              <a:t>(</a:t>
            </a:r>
            <a:r>
              <a:rPr lang="es-MX" i="1" dirty="0" err="1"/>
              <a:t>procinfo.szExeFile</a:t>
            </a:r>
            <a:r>
              <a:rPr lang="es-MX" i="1" dirty="0"/>
              <a:t>, “explorer.exe”))//comparamos los nombres</a:t>
            </a:r>
            <a:br>
              <a:rPr lang="es-MX" i="1" dirty="0"/>
            </a:br>
            <a:r>
              <a:rPr lang="es-MX" i="1" dirty="0"/>
              <a:t>{</a:t>
            </a:r>
            <a:br>
              <a:rPr lang="es-MX" i="1" dirty="0"/>
            </a:br>
            <a:r>
              <a:rPr lang="es-MX" i="1" dirty="0" err="1"/>
              <a:t>CloseHandle</a:t>
            </a:r>
            <a:r>
              <a:rPr lang="es-MX" i="1" dirty="0"/>
              <a:t>(</a:t>
            </a:r>
            <a:r>
              <a:rPr lang="es-MX" i="1" dirty="0" err="1"/>
              <a:t>handle</a:t>
            </a:r>
            <a:r>
              <a:rPr lang="es-MX" i="1" dirty="0"/>
              <a:t>);</a:t>
            </a:r>
            <a:br>
              <a:rPr lang="es-MX" i="1" dirty="0"/>
            </a:br>
            <a:r>
              <a:rPr lang="es-MX" i="1" dirty="0" err="1"/>
              <a:t>pid</a:t>
            </a:r>
            <a:r>
              <a:rPr lang="es-MX" i="1" dirty="0"/>
              <a:t> = procinfo.th32ProcessID;//guardamos el PID</a:t>
            </a:r>
            <a:br>
              <a:rPr lang="es-MX" i="1" dirty="0"/>
            </a:br>
            <a:r>
              <a:rPr lang="es-MX" i="1" dirty="0"/>
              <a:t>}</a:t>
            </a:r>
            <a:br>
              <a:rPr lang="es-MX" i="1" dirty="0"/>
            </a:br>
            <a:r>
              <a:rPr lang="es-MX" i="1" dirty="0"/>
              <a:t>}</a:t>
            </a:r>
            <a:br>
              <a:rPr lang="es-MX" i="1" dirty="0"/>
            </a:br>
            <a:r>
              <a:rPr lang="es-MX" i="1" dirty="0" err="1"/>
              <a:t>CloseHandle</a:t>
            </a:r>
            <a:r>
              <a:rPr lang="es-MX" i="1" dirty="0"/>
              <a:t>(</a:t>
            </a:r>
            <a:r>
              <a:rPr lang="es-MX" i="1" dirty="0" err="1"/>
              <a:t>handle</a:t>
            </a:r>
            <a:r>
              <a:rPr lang="es-MX" i="1" dirty="0"/>
              <a:t>);</a:t>
            </a:r>
          </a:p>
          <a:p>
            <a:pPr algn="ctr"/>
            <a:endParaRPr lang="es-MX" dirty="0">
              <a:solidFill>
                <a:schemeClr val="bg1"/>
              </a:solidFill>
            </a:endParaRPr>
          </a:p>
        </p:txBody>
      </p:sp>
    </p:spTree>
    <p:extLst>
      <p:ext uri="{BB962C8B-B14F-4D97-AF65-F5344CB8AC3E}">
        <p14:creationId xmlns:p14="http://schemas.microsoft.com/office/powerpoint/2010/main" val="115692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8534" y="416549"/>
            <a:ext cx="11019020" cy="5009889"/>
          </a:xfrm>
          <a:solidFill>
            <a:schemeClr val="accent3">
              <a:lumMod val="40000"/>
              <a:lumOff val="60000"/>
            </a:schemeClr>
          </a:solidFill>
        </p:spPr>
        <p:txBody>
          <a:bodyPr>
            <a:normAutofit fontScale="92500" lnSpcReduction="10000"/>
          </a:bodyPr>
          <a:lstStyle/>
          <a:p>
            <a:pPr fontAlgn="base"/>
            <a:r>
              <a:rPr lang="es-MX" i="1" dirty="0"/>
              <a:t>// INYECTAMOS LA DLL</a:t>
            </a:r>
            <a:br>
              <a:rPr lang="es-MX" i="1" dirty="0"/>
            </a:br>
            <a:endParaRPr lang="es-MX" i="1" dirty="0" smtClean="0"/>
          </a:p>
          <a:p>
            <a:pPr fontAlgn="base"/>
            <a:r>
              <a:rPr lang="es-MX" i="1" dirty="0" smtClean="0"/>
              <a:t>// proceso </a:t>
            </a:r>
            <a:r>
              <a:rPr lang="es-MX" i="1" dirty="0"/>
              <a:t>= </a:t>
            </a:r>
            <a:r>
              <a:rPr lang="es-MX" i="1" dirty="0" err="1"/>
              <a:t>OpenProcess</a:t>
            </a:r>
            <a:r>
              <a:rPr lang="es-MX" i="1" dirty="0"/>
              <a:t>(PROCESS_ALL_ACCESS, false, </a:t>
            </a:r>
            <a:r>
              <a:rPr lang="es-MX" i="1" dirty="0" err="1"/>
              <a:t>pid</a:t>
            </a:r>
            <a:r>
              <a:rPr lang="es-MX" i="1" dirty="0"/>
              <a:t>);</a:t>
            </a:r>
            <a:br>
              <a:rPr lang="es-MX" i="1" dirty="0"/>
            </a:br>
            <a:r>
              <a:rPr lang="es-MX" i="1" dirty="0" err="1"/>
              <a:t>nLoadLibrary</a:t>
            </a:r>
            <a:r>
              <a:rPr lang="es-MX" i="1" dirty="0"/>
              <a:t> = </a:t>
            </a:r>
            <a:r>
              <a:rPr lang="es-MX" i="1" dirty="0">
                <a:effectLst>
                  <a:outerShdw blurRad="50800" dist="50800" dir="5400000" algn="ctr" rotWithShape="0">
                    <a:schemeClr val="bg1"/>
                  </a:outerShdw>
                </a:effectLst>
              </a:rPr>
              <a:t>(LPVOID)</a:t>
            </a:r>
            <a:r>
              <a:rPr lang="es-MX" i="1" dirty="0" err="1">
                <a:effectLst>
                  <a:outerShdw blurRad="50800" dist="50800" dir="5400000" algn="ctr" rotWithShape="0">
                    <a:schemeClr val="bg1"/>
                  </a:outerShdw>
                </a:effectLst>
              </a:rPr>
              <a:t>GetProcAddress</a:t>
            </a:r>
            <a:r>
              <a:rPr lang="es-MX" i="1" dirty="0">
                <a:effectLst>
                  <a:outerShdw blurRad="50800" dist="50800" dir="5400000" algn="ctr" rotWithShape="0">
                    <a:schemeClr val="bg1"/>
                  </a:outerShdw>
                </a:effectLst>
              </a:rPr>
              <a:t>(</a:t>
            </a:r>
            <a:r>
              <a:rPr lang="es-MX" i="1" dirty="0" err="1">
                <a:effectLst>
                  <a:outerShdw blurRad="50800" dist="50800" dir="5400000" algn="ctr" rotWithShape="0">
                    <a:schemeClr val="bg1"/>
                  </a:outerShdw>
                </a:effectLst>
              </a:rPr>
              <a:t>GetModuleHandle</a:t>
            </a:r>
            <a:r>
              <a:rPr lang="es-MX" i="1" dirty="0">
                <a:effectLst>
                  <a:outerShdw blurRad="50800" dist="50800" dir="5400000" algn="ctr" rotWithShape="0">
                    <a:schemeClr val="bg1"/>
                  </a:outerShdw>
                </a:effectLst>
              </a:rPr>
              <a:t>(“kernel32.dll”),”</a:t>
            </a:r>
            <a:r>
              <a:rPr lang="es-MX" i="1" dirty="0" err="1">
                <a:effectLst>
                  <a:outerShdw blurRad="50800" dist="50800" dir="5400000" algn="ctr" rotWithShape="0">
                    <a:schemeClr val="bg1"/>
                  </a:outerShdw>
                </a:effectLst>
              </a:rPr>
              <a:t>LoadLibraryA</a:t>
            </a:r>
            <a:r>
              <a:rPr lang="es-MX" i="1" dirty="0">
                <a:effectLst>
                  <a:outerShdw blurRad="50800" dist="50800" dir="5400000" algn="ctr" rotWithShape="0">
                    <a:schemeClr val="bg1"/>
                  </a:outerShdw>
                </a:effectLst>
              </a:rPr>
              <a:t>”);</a:t>
            </a:r>
            <a:br>
              <a:rPr lang="es-MX" i="1" dirty="0">
                <a:effectLst>
                  <a:outerShdw blurRad="50800" dist="50800" dir="5400000" algn="ctr" rotWithShape="0">
                    <a:schemeClr val="bg1"/>
                  </a:outerShdw>
                </a:effectLst>
              </a:rPr>
            </a:br>
            <a:r>
              <a:rPr lang="es-MX" i="1" dirty="0" err="1">
                <a:effectLst>
                  <a:outerShdw blurRad="50800" dist="50800" dir="5400000" algn="ctr" rotWithShape="0">
                    <a:schemeClr val="bg1"/>
                  </a:outerShdw>
                </a:effectLst>
              </a:rPr>
              <a:t>RemoteString</a:t>
            </a:r>
            <a:r>
              <a:rPr lang="es-MX" i="1" dirty="0">
                <a:effectLst>
                  <a:outerShdw blurRad="50800" dist="50800" dir="5400000" algn="ctr" rotWithShape="0">
                    <a:schemeClr val="bg1"/>
                  </a:outerShdw>
                </a:effectLst>
              </a:rPr>
              <a:t> = (LPVOID)</a:t>
            </a:r>
            <a:r>
              <a:rPr lang="es-MX" i="1" dirty="0" err="1">
                <a:effectLst>
                  <a:outerShdw blurRad="50800" dist="50800" dir="5400000" algn="ctr" rotWithShape="0">
                    <a:schemeClr val="bg1"/>
                  </a:outerShdw>
                </a:effectLst>
              </a:rPr>
              <a:t>VirtualAllocEx</a:t>
            </a:r>
            <a:r>
              <a:rPr lang="es-MX" i="1" dirty="0">
                <a:effectLst>
                  <a:outerShdw blurRad="50800" dist="50800" dir="5400000" algn="ctr" rotWithShape="0">
                    <a:schemeClr val="bg1"/>
                  </a:outerShdw>
                </a:effectLst>
              </a:rPr>
              <a:t>(</a:t>
            </a:r>
            <a:r>
              <a:rPr lang="es-MX" i="1" dirty="0" err="1">
                <a:effectLst>
                  <a:outerShdw blurRad="50800" dist="50800" dir="5400000" algn="ctr" rotWithShape="0">
                    <a:schemeClr val="bg1"/>
                  </a:outerShdw>
                </a:effectLst>
              </a:rPr>
              <a:t>proceso,NULL,strlen</a:t>
            </a:r>
            <a:r>
              <a:rPr lang="es-MX" i="1" dirty="0">
                <a:effectLst>
                  <a:outerShdw blurRad="50800" dist="50800" dir="5400000" algn="ctr" rotWithShape="0">
                    <a:schemeClr val="bg1"/>
                  </a:outerShdw>
                </a:effectLst>
              </a:rPr>
              <a:t>(“H:\\Dll.dll”),MEM_COMMIT|MEM_RESERVE,PAGE_READWRITE);</a:t>
            </a:r>
            <a:br>
              <a:rPr lang="es-MX" i="1" dirty="0">
                <a:effectLst>
                  <a:outerShdw blurRad="50800" dist="50800" dir="5400000" algn="ctr" rotWithShape="0">
                    <a:schemeClr val="bg1"/>
                  </a:outerShdw>
                </a:effectLst>
              </a:rPr>
            </a:br>
            <a:r>
              <a:rPr lang="es-MX" i="1" dirty="0" err="1">
                <a:effectLst>
                  <a:outerShdw blurRad="50800" dist="50800" dir="5400000" algn="ctr" rotWithShape="0">
                    <a:schemeClr val="bg1"/>
                  </a:outerShdw>
                </a:effectLst>
              </a:rPr>
              <a:t>WriteProcessMemory</a:t>
            </a:r>
            <a:r>
              <a:rPr lang="es-MX" i="1" dirty="0">
                <a:effectLst>
                  <a:outerShdw blurRad="50800" dist="50800" dir="5400000" algn="ctr" rotWithShape="0">
                    <a:schemeClr val="bg1"/>
                  </a:outerShdw>
                </a:effectLst>
              </a:rPr>
              <a:t>(proceso,(LPVOID)</a:t>
            </a:r>
            <a:r>
              <a:rPr lang="es-MX" i="1" dirty="0" err="1">
                <a:effectLst>
                  <a:outerShdw blurRad="50800" dist="50800" dir="5400000" algn="ctr" rotWithShape="0">
                    <a:schemeClr val="bg1"/>
                  </a:outerShdw>
                </a:effectLst>
              </a:rPr>
              <a:t>RemoteString</a:t>
            </a:r>
            <a:r>
              <a:rPr lang="es-MX" i="1" dirty="0">
                <a:effectLst>
                  <a:outerShdw blurRad="50800" dist="50800" dir="5400000" algn="ctr" rotWithShape="0">
                    <a:schemeClr val="bg1"/>
                  </a:outerShdw>
                </a:effectLst>
              </a:rPr>
              <a:t>,”H:\\Dll.</a:t>
            </a:r>
            <a:r>
              <a:rPr lang="es-MX" i="1" dirty="0" err="1">
                <a:effectLst>
                  <a:outerShdw blurRad="50800" dist="50800" dir="5400000" algn="ctr" rotWithShape="0">
                    <a:schemeClr val="bg1"/>
                  </a:outerShdw>
                </a:effectLst>
              </a:rPr>
              <a:t>dll</a:t>
            </a:r>
            <a:r>
              <a:rPr lang="es-MX" i="1" dirty="0">
                <a:effectLst>
                  <a:outerShdw blurRad="50800" dist="50800" dir="5400000" algn="ctr" rotWithShape="0">
                    <a:schemeClr val="bg1"/>
                  </a:outerShdw>
                </a:effectLst>
              </a:rPr>
              <a:t>”,</a:t>
            </a:r>
            <a:r>
              <a:rPr lang="es-MX" i="1" dirty="0" err="1">
                <a:effectLst>
                  <a:outerShdw blurRad="50800" dist="50800" dir="5400000" algn="ctr" rotWithShape="0">
                    <a:schemeClr val="bg1"/>
                  </a:outerShdw>
                </a:effectLst>
              </a:rPr>
              <a:t>strlen</a:t>
            </a:r>
            <a:r>
              <a:rPr lang="es-MX" i="1" dirty="0">
                <a:effectLst>
                  <a:outerShdw blurRad="50800" dist="50800" dir="5400000" algn="ctr" rotWithShape="0">
                    <a:schemeClr val="bg1"/>
                  </a:outerShdw>
                </a:effectLst>
              </a:rPr>
              <a:t>(“H:\\Dll.dll”),NULL);</a:t>
            </a:r>
            <a:br>
              <a:rPr lang="es-MX" i="1" dirty="0">
                <a:effectLst>
                  <a:outerShdw blurRad="50800" dist="50800" dir="5400000" algn="ctr" rotWithShape="0">
                    <a:schemeClr val="bg1"/>
                  </a:outerShdw>
                </a:effectLst>
              </a:rPr>
            </a:br>
            <a:r>
              <a:rPr lang="es-MX" b="1" i="1" dirty="0" err="1">
                <a:effectLst>
                  <a:outerShdw blurRad="50800" dist="50800" dir="5400000" algn="ctr" rotWithShape="0">
                    <a:schemeClr val="bg1"/>
                  </a:outerShdw>
                </a:effectLst>
              </a:rPr>
              <a:t>CreateRemoteThread</a:t>
            </a:r>
            <a:r>
              <a:rPr lang="es-MX" i="1" dirty="0">
                <a:effectLst>
                  <a:outerShdw blurRad="50800" dist="50800" dir="5400000" algn="ctr" rotWithShape="0">
                    <a:schemeClr val="bg1"/>
                  </a:outerShdw>
                </a:effectLst>
              </a:rPr>
              <a:t>(</a:t>
            </a:r>
            <a:r>
              <a:rPr lang="es-MX" i="1" dirty="0" err="1">
                <a:effectLst>
                  <a:outerShdw blurRad="50800" dist="50800" dir="5400000" algn="ctr" rotWithShape="0">
                    <a:schemeClr val="bg1"/>
                  </a:outerShdw>
                </a:effectLst>
              </a:rPr>
              <a:t>proceso,NULL,NULL</a:t>
            </a:r>
            <a:r>
              <a:rPr lang="es-MX" i="1" dirty="0">
                <a:effectLst>
                  <a:outerShdw blurRad="50800" dist="50800" dir="5400000" algn="ctr" rotWithShape="0">
                    <a:schemeClr val="bg1"/>
                  </a:outerShdw>
                </a:effectLst>
              </a:rPr>
              <a:t>,(LPTHREAD_START_ROUTINE)</a:t>
            </a:r>
            <a:r>
              <a:rPr lang="es-MX" i="1" dirty="0" err="1">
                <a:effectLst>
                  <a:outerShdw blurRad="50800" dist="50800" dir="5400000" algn="ctr" rotWithShape="0">
                    <a:schemeClr val="bg1"/>
                  </a:outerShdw>
                </a:effectLst>
              </a:rPr>
              <a:t>nLoadLibrary</a:t>
            </a:r>
            <a:r>
              <a:rPr lang="es-MX" i="1" dirty="0">
                <a:effectLst>
                  <a:outerShdw blurRad="50800" dist="50800" dir="5400000" algn="ctr" rotWithShape="0">
                    <a:schemeClr val="bg1"/>
                  </a:outerShdw>
                </a:effectLst>
              </a:rPr>
              <a:t>,(LPVOID)</a:t>
            </a:r>
            <a:r>
              <a:rPr lang="es-MX" i="1" dirty="0" err="1">
                <a:effectLst>
                  <a:outerShdw blurRad="50800" dist="50800" dir="5400000" algn="ctr" rotWithShape="0">
                    <a:schemeClr val="bg1"/>
                  </a:outerShdw>
                </a:effectLst>
              </a:rPr>
              <a:t>RemoteString,NULL,NULL</a:t>
            </a:r>
            <a:r>
              <a:rPr lang="es-MX" i="1" dirty="0">
                <a:effectLst>
                  <a:outerShdw blurRad="50800" dist="50800" dir="5400000" algn="ctr" rotWithShape="0">
                    <a:schemeClr val="bg1"/>
                  </a:outerShdw>
                </a:effectLst>
              </a:rPr>
              <a:t>);</a:t>
            </a:r>
            <a:br>
              <a:rPr lang="es-MX" i="1" dirty="0">
                <a:effectLst>
                  <a:outerShdw blurRad="50800" dist="50800" dir="5400000" algn="ctr" rotWithShape="0">
                    <a:schemeClr val="bg1"/>
                  </a:outerShdw>
                </a:effectLst>
              </a:rPr>
            </a:br>
            <a:r>
              <a:rPr lang="es-MX" i="1" dirty="0" err="1">
                <a:effectLst>
                  <a:outerShdw blurRad="50800" dist="50800" dir="5400000" algn="ctr" rotWithShape="0">
                    <a:schemeClr val="bg1"/>
                  </a:outerShdw>
                </a:effectLst>
              </a:rPr>
              <a:t>CloseHandle</a:t>
            </a:r>
            <a:r>
              <a:rPr lang="es-MX" i="1" dirty="0">
                <a:effectLst>
                  <a:outerShdw blurRad="50800" dist="50800" dir="5400000" algn="ctr" rotWithShape="0">
                    <a:schemeClr val="bg1"/>
                  </a:outerShdw>
                </a:effectLst>
              </a:rPr>
              <a:t>(proceso);</a:t>
            </a:r>
            <a:br>
              <a:rPr lang="es-MX" i="1" dirty="0">
                <a:effectLst>
                  <a:outerShdw blurRad="50800" dist="50800" dir="5400000" algn="ctr" rotWithShape="0">
                    <a:schemeClr val="bg1"/>
                  </a:outerShdw>
                </a:effectLst>
              </a:rPr>
            </a:br>
            <a:r>
              <a:rPr lang="es-MX" i="1" dirty="0">
                <a:effectLst>
                  <a:outerShdw blurRad="50800" dist="50800" dir="5400000" algn="ctr" rotWithShape="0">
                    <a:schemeClr val="bg1"/>
                  </a:outerShdw>
                </a:effectLst>
              </a:rPr>
              <a:t>}</a:t>
            </a:r>
          </a:p>
          <a:p>
            <a:endParaRPr lang="es-MX" dirty="0"/>
          </a:p>
        </p:txBody>
      </p:sp>
    </p:spTree>
    <p:extLst>
      <p:ext uri="{BB962C8B-B14F-4D97-AF65-F5344CB8AC3E}">
        <p14:creationId xmlns:p14="http://schemas.microsoft.com/office/powerpoint/2010/main" val="555419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a:stretch>
            <a:fillRect/>
          </a:stretch>
        </p:blipFill>
        <p:spPr>
          <a:xfrm>
            <a:off x="929392" y="365632"/>
            <a:ext cx="10378910" cy="4970867"/>
          </a:xfrm>
          <a:prstGeom prst="rect">
            <a:avLst/>
          </a:prstGeom>
        </p:spPr>
      </p:pic>
    </p:spTree>
    <p:extLst>
      <p:ext uri="{BB962C8B-B14F-4D97-AF65-F5344CB8AC3E}">
        <p14:creationId xmlns:p14="http://schemas.microsoft.com/office/powerpoint/2010/main" val="164051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a:stretch>
            <a:fillRect/>
          </a:stretch>
        </p:blipFill>
        <p:spPr>
          <a:xfrm>
            <a:off x="689547" y="224420"/>
            <a:ext cx="10313233" cy="6242643"/>
          </a:xfrm>
          <a:prstGeom prst="rect">
            <a:avLst/>
          </a:prstGeom>
        </p:spPr>
      </p:pic>
    </p:spTree>
    <p:extLst>
      <p:ext uri="{BB962C8B-B14F-4D97-AF65-F5344CB8AC3E}">
        <p14:creationId xmlns:p14="http://schemas.microsoft.com/office/powerpoint/2010/main" val="274135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39000" b="-39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20486" y="209889"/>
            <a:ext cx="10515600" cy="1325563"/>
          </a:xfrm>
        </p:spPr>
        <p:txBody>
          <a:bodyPr/>
          <a:lstStyle/>
          <a:p>
            <a:r>
              <a:rPr lang="es-MX" b="1" u="sng" dirty="0" smtClean="0">
                <a:effectLst>
                  <a:outerShdw blurRad="38100" dist="38100" dir="2700000" algn="tl">
                    <a:srgbClr val="000000">
                      <a:alpha val="43137"/>
                    </a:srgbClr>
                  </a:outerShdw>
                </a:effectLst>
              </a:rPr>
              <a:t>¿QUÉ ES UN ROOTKIT?</a:t>
            </a:r>
            <a:endParaRPr lang="es-MX" b="1" u="sng" dirty="0">
              <a:effectLst>
                <a:outerShdw blurRad="38100" dist="38100" dir="2700000" algn="tl">
                  <a:srgbClr val="000000">
                    <a:alpha val="43137"/>
                  </a:srgbClr>
                </a:outerShdw>
              </a:effectLst>
            </a:endParaRPr>
          </a:p>
        </p:txBody>
      </p:sp>
      <p:sp>
        <p:nvSpPr>
          <p:cNvPr id="4" name="CuadroTexto 3"/>
          <p:cNvSpPr txBox="1"/>
          <p:nvPr/>
        </p:nvSpPr>
        <p:spPr>
          <a:xfrm>
            <a:off x="620486" y="1453243"/>
            <a:ext cx="10733314" cy="1846659"/>
          </a:xfrm>
          <a:prstGeom prst="rect">
            <a:avLst/>
          </a:prstGeom>
          <a:noFill/>
        </p:spPr>
        <p:txBody>
          <a:bodyPr wrap="square" rtlCol="0">
            <a:spAutoFit/>
          </a:bodyPr>
          <a:lstStyle/>
          <a:p>
            <a:r>
              <a:rPr lang="es-MX" sz="3200" dirty="0" smtClean="0"/>
              <a:t>Rootkit es un conjunto de herramientas usadas frecuentemente por los intrusos informáticos o crackers que consiguen acceder ilícitamente a un sistema informático.</a:t>
            </a:r>
          </a:p>
          <a:p>
            <a:endParaRPr lang="es-MX" dirty="0"/>
          </a:p>
        </p:txBody>
      </p:sp>
      <p:pic>
        <p:nvPicPr>
          <p:cNvPr id="1028" name="Picture 4" descr="Resultado de imagen para root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3278" y="3238583"/>
            <a:ext cx="5892528" cy="331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32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down)">
                                      <p:cBhvr>
                                        <p:cTn id="13" dur="500"/>
                                        <p:tgtEl>
                                          <p:spTgt spid="4">
                                            <p:txEl>
                                              <p:pRg st="0" end="0"/>
                                            </p:txEl>
                                          </p:spTgt>
                                        </p:tgtEl>
                                      </p:cBhvr>
                                    </p:animEffect>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barn(inVertical)">
                                      <p:cBhvr>
                                        <p:cTn id="1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7000" b="-37000"/>
          </a:stretch>
        </a:blipFill>
        <a:effectLst/>
      </p:bgPr>
    </p:bg>
    <p:spTree>
      <p:nvGrpSpPr>
        <p:cNvPr id="1" name=""/>
        <p:cNvGrpSpPr/>
        <p:nvPr/>
      </p:nvGrpSpPr>
      <p:grpSpPr>
        <a:xfrm>
          <a:off x="0" y="0"/>
          <a:ext cx="0" cy="0"/>
          <a:chOff x="0" y="0"/>
          <a:chExt cx="0" cy="0"/>
        </a:xfrm>
      </p:grpSpPr>
      <p:sp>
        <p:nvSpPr>
          <p:cNvPr id="4" name="CuadroTexto 3"/>
          <p:cNvSpPr txBox="1"/>
          <p:nvPr/>
        </p:nvSpPr>
        <p:spPr>
          <a:xfrm>
            <a:off x="659567" y="254833"/>
            <a:ext cx="10694233" cy="2246769"/>
          </a:xfrm>
          <a:prstGeom prst="rect">
            <a:avLst/>
          </a:prstGeom>
          <a:noFill/>
        </p:spPr>
        <p:txBody>
          <a:bodyPr wrap="square" rtlCol="0">
            <a:spAutoFit/>
          </a:bodyPr>
          <a:lstStyle/>
          <a:p>
            <a:r>
              <a:rPr lang="es-MX" sz="2800" dirty="0">
                <a:effectLst>
                  <a:outerShdw blurRad="50800" dist="50800" dir="5400000" algn="ctr" rotWithShape="0">
                    <a:schemeClr val="bg1"/>
                  </a:outerShdw>
                </a:effectLst>
              </a:rPr>
              <a:t>Luego cuando el explorer.exe cargue nuestra DLL automáticamente se ejecuta el </a:t>
            </a:r>
            <a:r>
              <a:rPr lang="es-MX" sz="2800" dirty="0" err="1">
                <a:effectLst>
                  <a:outerShdw blurRad="50800" dist="50800" dir="5400000" algn="ctr" rotWithShape="0">
                    <a:schemeClr val="bg1"/>
                  </a:outerShdw>
                </a:effectLst>
              </a:rPr>
              <a:t>DLLMain</a:t>
            </a:r>
            <a:r>
              <a:rPr lang="es-MX" sz="2800" dirty="0">
                <a:effectLst>
                  <a:outerShdw blurRad="50800" dist="50800" dir="5400000" algn="ctr" rotWithShape="0">
                    <a:schemeClr val="bg1"/>
                  </a:outerShdw>
                </a:effectLst>
              </a:rPr>
              <a:t>() (es igual que el “</a:t>
            </a:r>
            <a:r>
              <a:rPr lang="es-MX" sz="2800" dirty="0" err="1">
                <a:effectLst>
                  <a:outerShdw blurRad="50800" dist="50800" dir="5400000" algn="ctr" rotWithShape="0">
                    <a:schemeClr val="bg1"/>
                  </a:outerShdw>
                </a:effectLst>
              </a:rPr>
              <a:t>void</a:t>
            </a:r>
            <a:r>
              <a:rPr lang="es-MX" sz="2800" dirty="0">
                <a:effectLst>
                  <a:outerShdw blurRad="50800" dist="50800" dir="5400000" algn="ctr" rotWithShape="0">
                    <a:schemeClr val="bg1"/>
                  </a:outerShdw>
                </a:effectLst>
              </a:rPr>
              <a:t> </a:t>
            </a:r>
            <a:r>
              <a:rPr lang="es-MX" sz="2800" dirty="0" err="1">
                <a:effectLst>
                  <a:outerShdw blurRad="50800" dist="50800" dir="5400000" algn="ctr" rotWithShape="0">
                    <a:schemeClr val="bg1"/>
                  </a:outerShdw>
                </a:effectLst>
              </a:rPr>
              <a:t>main</a:t>
            </a:r>
            <a:r>
              <a:rPr lang="es-MX" sz="2800" dirty="0">
                <a:effectLst>
                  <a:outerShdw blurRad="50800" dist="50800" dir="5400000" algn="ctr" rotWithShape="0">
                    <a:schemeClr val="bg1"/>
                  </a:outerShdw>
                </a:effectLst>
              </a:rPr>
              <a:t>()” pero de una DLL)  y dentro de ese </a:t>
            </a:r>
            <a:r>
              <a:rPr lang="es-MX" sz="2800" dirty="0" err="1">
                <a:effectLst>
                  <a:outerShdw blurRad="50800" dist="50800" dir="5400000" algn="ctr" rotWithShape="0">
                    <a:schemeClr val="bg1"/>
                  </a:outerShdw>
                </a:effectLst>
              </a:rPr>
              <a:t>DLLMain</a:t>
            </a:r>
            <a:r>
              <a:rPr lang="es-MX" sz="2800" dirty="0">
                <a:effectLst>
                  <a:outerShdw blurRad="50800" dist="50800" dir="5400000" algn="ctr" rotWithShape="0">
                    <a:schemeClr val="bg1"/>
                  </a:outerShdw>
                </a:effectLst>
              </a:rPr>
              <a:t>() llamamos a nuestra función “</a:t>
            </a:r>
            <a:r>
              <a:rPr lang="es-MX" sz="2800" dirty="0" err="1">
                <a:effectLst>
                  <a:outerShdw blurRad="50800" dist="50800" dir="5400000" algn="ctr" rotWithShape="0">
                    <a:schemeClr val="bg1"/>
                  </a:outerShdw>
                </a:effectLst>
              </a:rPr>
              <a:t>Hookear</a:t>
            </a:r>
            <a:r>
              <a:rPr lang="es-MX" sz="2800" dirty="0">
                <a:effectLst>
                  <a:outerShdw blurRad="50800" dist="50800" dir="5400000" algn="ctr" rotWithShape="0">
                    <a:schemeClr val="bg1"/>
                  </a:outerShdw>
                </a:effectLst>
              </a:rPr>
              <a:t>()” que modificará el espacio de memoria de la API </a:t>
            </a:r>
            <a:r>
              <a:rPr lang="es-MX" sz="2800" b="1" dirty="0" err="1">
                <a:effectLst>
                  <a:outerShdw blurRad="50800" dist="50800" dir="5400000" algn="ctr" rotWithShape="0">
                    <a:schemeClr val="bg1"/>
                  </a:outerShdw>
                </a:effectLst>
              </a:rPr>
              <a:t>FindNextFileW</a:t>
            </a:r>
            <a:r>
              <a:rPr lang="es-MX" sz="2800" b="1" dirty="0">
                <a:effectLst>
                  <a:outerShdw blurRad="50800" dist="50800" dir="5400000" algn="ctr" rotWithShape="0">
                    <a:schemeClr val="bg1"/>
                  </a:outerShdw>
                </a:effectLst>
              </a:rPr>
              <a:t>  </a:t>
            </a:r>
            <a:r>
              <a:rPr lang="es-MX" sz="2800" dirty="0">
                <a:effectLst>
                  <a:outerShdw blurRad="50800" dist="50800" dir="5400000" algn="ctr" rotWithShape="0">
                    <a:schemeClr val="bg1"/>
                  </a:outerShdw>
                </a:effectLst>
              </a:rPr>
              <a:t>para ponerle un salto hacia nuestra función </a:t>
            </a:r>
            <a:r>
              <a:rPr lang="es-MX" sz="2800" b="1" dirty="0" err="1">
                <a:effectLst>
                  <a:outerShdw blurRad="50800" dist="50800" dir="5400000" algn="ctr" rotWithShape="0">
                    <a:schemeClr val="bg1"/>
                  </a:outerShdw>
                </a:effectLst>
              </a:rPr>
              <a:t>miFindNextFileW</a:t>
            </a:r>
            <a:r>
              <a:rPr lang="es-MX" sz="2800" dirty="0">
                <a:effectLst>
                  <a:outerShdw blurRad="50800" dist="50800" dir="5400000" algn="ctr" rotWithShape="0">
                    <a:schemeClr val="bg1"/>
                  </a:outerShdw>
                </a:effectLst>
              </a:rPr>
              <a:t>.</a:t>
            </a:r>
            <a:endParaRPr lang="es-MX" sz="2800" dirty="0">
              <a:effectLst>
                <a:outerShdw blurRad="50800" dist="50800" dir="5400000" algn="ctr" rotWithShape="0">
                  <a:schemeClr val="bg1"/>
                </a:outerShdw>
              </a:effectLst>
            </a:endParaRPr>
          </a:p>
        </p:txBody>
      </p:sp>
      <p:pic>
        <p:nvPicPr>
          <p:cNvPr id="5" name="Imagen 4"/>
          <p:cNvPicPr>
            <a:picLocks noChangeAspect="1"/>
          </p:cNvPicPr>
          <p:nvPr/>
        </p:nvPicPr>
        <p:blipFill>
          <a:blip r:embed="rId3"/>
          <a:stretch>
            <a:fillRect/>
          </a:stretch>
        </p:blipFill>
        <p:spPr>
          <a:xfrm>
            <a:off x="1593954" y="2501602"/>
            <a:ext cx="8254583" cy="3817745"/>
          </a:xfrm>
          <a:prstGeom prst="rect">
            <a:avLst/>
          </a:prstGeom>
        </p:spPr>
      </p:pic>
    </p:spTree>
    <p:extLst>
      <p:ext uri="{BB962C8B-B14F-4D97-AF65-F5344CB8AC3E}">
        <p14:creationId xmlns:p14="http://schemas.microsoft.com/office/powerpoint/2010/main" val="4121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Rectangle 1"/>
          <p:cNvSpPr>
            <a:spLocks noChangeArrowheads="1"/>
          </p:cNvSpPr>
          <p:nvPr/>
        </p:nvSpPr>
        <p:spPr bwMode="auto">
          <a:xfrm>
            <a:off x="393752" y="138283"/>
            <a:ext cx="11512445" cy="6832640"/>
          </a:xfrm>
          <a:prstGeom prst="rect">
            <a:avLst/>
          </a:prstGeom>
          <a:solidFill>
            <a:schemeClr val="accent2">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s-MX" sz="2000" b="0" i="1" u="none" strike="noStrike" cap="none" normalizeH="0" baseline="0" dirty="0" err="1" smtClean="0">
                <a:ln>
                  <a:noFill/>
                </a:ln>
                <a:effectLst/>
                <a:latin typeface="+mn-lt"/>
                <a:cs typeface="Arial" panose="020B0604020202020204" pitchFamily="34" charset="0"/>
              </a:rPr>
              <a:t>void</a:t>
            </a:r>
            <a:r>
              <a:rPr kumimoji="0" lang="es-MX" sz="2000" b="0" i="1" u="none" strike="noStrike" cap="none" normalizeH="0" baseline="0" dirty="0" smtClean="0">
                <a:ln>
                  <a:noFill/>
                </a:ln>
                <a:effectLst/>
                <a:latin typeface="+mn-lt"/>
                <a:cs typeface="Arial" panose="020B0604020202020204" pitchFamily="34" charset="0"/>
              </a:rPr>
              <a:t> </a:t>
            </a:r>
            <a:r>
              <a:rPr kumimoji="0" lang="es-MX" sz="2000" b="0" i="1" u="none" strike="noStrike" cap="none" normalizeH="0" baseline="0" dirty="0" err="1" smtClean="0">
                <a:ln>
                  <a:noFill/>
                </a:ln>
                <a:effectLst/>
                <a:latin typeface="+mn-lt"/>
                <a:cs typeface="Arial" panose="020B0604020202020204" pitchFamily="34" charset="0"/>
              </a:rPr>
              <a:t>Hookear</a:t>
            </a:r>
            <a:r>
              <a:rPr kumimoji="0" lang="es-MX" sz="2000" b="0" i="1" u="none" strike="noStrike" cap="none" normalizeH="0" baseline="0" dirty="0" smtClean="0">
                <a:ln>
                  <a:noFill/>
                </a:ln>
                <a:effectLst/>
                <a:latin typeface="+mn-lt"/>
                <a:cs typeface="Arial" panose="020B0604020202020204" pitchFamily="34" charset="0"/>
              </a:rPr>
              <a:t>() </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smtClean="0">
                <a:ln>
                  <a:noFill/>
                </a:ln>
                <a:effectLst/>
                <a:latin typeface="+mn-lt"/>
                <a:cs typeface="Arial" panose="020B0604020202020204" pitchFamily="34" charset="0"/>
              </a:rPr>
              <a:t>{</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smtClean="0">
                <a:ln>
                  <a:noFill/>
                </a:ln>
                <a:effectLst/>
                <a:latin typeface="+mn-lt"/>
                <a:cs typeface="Arial" panose="020B0604020202020204" pitchFamily="34" charset="0"/>
              </a:rPr>
              <a:t>DWORD </a:t>
            </a:r>
            <a:r>
              <a:rPr kumimoji="0" lang="es-MX" sz="2000" b="0" i="1" u="none" strike="noStrike" cap="none" normalizeH="0" baseline="0" dirty="0" err="1" smtClean="0">
                <a:ln>
                  <a:noFill/>
                </a:ln>
                <a:effectLst/>
                <a:latin typeface="+mn-lt"/>
                <a:cs typeface="Arial" panose="020B0604020202020204" pitchFamily="34" charset="0"/>
              </a:rPr>
              <a:t>ProteVieja</a:t>
            </a:r>
            <a:r>
              <a:rPr kumimoji="0" lang="es-MX" sz="2000" b="0" i="1" u="none" strike="noStrike" cap="none" normalizeH="0" baseline="0" dirty="0" smtClean="0">
                <a:ln>
                  <a:noFill/>
                </a:ln>
                <a:effectLst/>
                <a:latin typeface="+mn-lt"/>
                <a:cs typeface="Arial" panose="020B0604020202020204" pitchFamily="34" charset="0"/>
              </a:rPr>
              <a:t>; // </a:t>
            </a:r>
            <a:r>
              <a:rPr kumimoji="0" lang="es-MX" sz="2000" b="0" i="1" u="none" strike="noStrike" cap="none" normalizeH="0" baseline="0" dirty="0" err="1" smtClean="0">
                <a:ln>
                  <a:noFill/>
                </a:ln>
                <a:effectLst/>
                <a:latin typeface="+mn-lt"/>
                <a:cs typeface="Arial" panose="020B0604020202020204" pitchFamily="34" charset="0"/>
              </a:rPr>
              <a:t>Parametro</a:t>
            </a:r>
            <a:r>
              <a:rPr kumimoji="0" lang="es-MX" sz="2000" b="0" i="1" u="none" strike="noStrike" cap="none" normalizeH="0" baseline="0" dirty="0" smtClean="0">
                <a:ln>
                  <a:noFill/>
                </a:ln>
                <a:effectLst/>
                <a:latin typeface="+mn-lt"/>
                <a:cs typeface="Arial" panose="020B0604020202020204" pitchFamily="34" charset="0"/>
              </a:rPr>
              <a:t> para </a:t>
            </a:r>
            <a:r>
              <a:rPr kumimoji="0" lang="es-MX" sz="2000" b="0" i="1" u="none" strike="noStrike" cap="none" normalizeH="0" baseline="0" dirty="0" err="1" smtClean="0">
                <a:ln>
                  <a:noFill/>
                </a:ln>
                <a:effectLst/>
                <a:latin typeface="+mn-lt"/>
                <a:cs typeface="Arial" panose="020B0604020202020204" pitchFamily="34" charset="0"/>
              </a:rPr>
              <a:t>VirtualProtect</a:t>
            </a:r>
            <a:r>
              <a:rPr kumimoji="0" lang="es-MX" sz="2000" b="0" i="1" u="none" strike="noStrike" cap="none" normalizeH="0" baseline="0" dirty="0" smtClean="0">
                <a:ln>
                  <a:noFill/>
                </a:ln>
                <a:effectLst/>
                <a:latin typeface="+mn-lt"/>
                <a:cs typeface="Arial" panose="020B0604020202020204" pitchFamily="34" charset="0"/>
              </a:rPr>
              <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smtClean="0">
                <a:ln>
                  <a:noFill/>
                </a:ln>
                <a:effectLst/>
                <a:latin typeface="+mn-lt"/>
                <a:cs typeface="Arial" panose="020B0604020202020204" pitchFamily="34" charset="0"/>
              </a:rPr>
              <a:t>BYTE *</a:t>
            </a:r>
            <a:r>
              <a:rPr kumimoji="0" lang="es-MX" sz="2000" b="0" i="1" u="none" strike="noStrike" cap="none" normalizeH="0" baseline="0" dirty="0" err="1" smtClean="0">
                <a:ln>
                  <a:noFill/>
                </a:ln>
                <a:effectLst/>
                <a:latin typeface="+mn-lt"/>
                <a:cs typeface="Arial" panose="020B0604020202020204" pitchFamily="34" charset="0"/>
              </a:rPr>
              <a:t>DirFN</a:t>
            </a:r>
            <a:r>
              <a:rPr kumimoji="0" lang="es-MX" sz="2000" b="0" i="1" u="none" strike="noStrike" cap="none" normalizeH="0" baseline="0" dirty="0" smtClean="0">
                <a:ln>
                  <a:noFill/>
                </a:ln>
                <a:effectLst/>
                <a:latin typeface="+mn-lt"/>
                <a:cs typeface="Arial" panose="020B0604020202020204" pitchFamily="34" charset="0"/>
              </a:rPr>
              <a:t>; // La dirección en memoria de </a:t>
            </a:r>
            <a:r>
              <a:rPr kumimoji="0" lang="es-MX" sz="2000" b="0" i="1" u="none" strike="noStrike" cap="none" normalizeH="0" baseline="0" dirty="0" err="1" smtClean="0">
                <a:ln>
                  <a:noFill/>
                </a:ln>
                <a:effectLst/>
                <a:latin typeface="+mn-lt"/>
                <a:cs typeface="Arial" panose="020B0604020202020204" pitchFamily="34" charset="0"/>
              </a:rPr>
              <a:t>FindNextFileW</a:t>
            </a:r>
            <a:r>
              <a:rPr kumimoji="0" lang="es-MX" sz="2000" b="0" i="1" u="none" strike="noStrike" cap="none" normalizeH="0" baseline="0" dirty="0" smtClean="0">
                <a:ln>
                  <a:noFill/>
                </a:ln>
                <a:effectLst/>
                <a:latin typeface="+mn-lt"/>
                <a:cs typeface="Arial" panose="020B0604020202020204" pitchFamily="34" charset="0"/>
              </a:rPr>
              <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smtClean="0">
                <a:ln>
                  <a:noFill/>
                </a:ln>
                <a:effectLst/>
                <a:latin typeface="+mn-lt"/>
                <a:cs typeface="Arial" panose="020B0604020202020204" pitchFamily="34" charset="0"/>
              </a:rPr>
              <a:t>BYTE *</a:t>
            </a:r>
            <a:r>
              <a:rPr kumimoji="0" lang="es-MX" sz="2000" b="0" i="1" u="none" strike="noStrike" cap="none" normalizeH="0" baseline="0" dirty="0" err="1" smtClean="0">
                <a:ln>
                  <a:noFill/>
                </a:ln>
                <a:effectLst/>
                <a:latin typeface="+mn-lt"/>
                <a:cs typeface="Arial" panose="020B0604020202020204" pitchFamily="34" charset="0"/>
              </a:rPr>
              <a:t>DirYoFN</a:t>
            </a:r>
            <a:r>
              <a:rPr kumimoji="0" lang="es-MX" sz="2000" b="0" i="1" u="none" strike="noStrike" cap="none" normalizeH="0" baseline="0" dirty="0" smtClean="0">
                <a:ln>
                  <a:noFill/>
                </a:ln>
                <a:effectLst/>
                <a:latin typeface="+mn-lt"/>
                <a:cs typeface="Arial" panose="020B0604020202020204" pitchFamily="34" charset="0"/>
              </a:rPr>
              <a:t>; // La dirección en memoria de la función que remplaza a </a:t>
            </a:r>
            <a:r>
              <a:rPr kumimoji="0" lang="es-MX" sz="2000" b="0" i="1" u="none" strike="noStrike" cap="none" normalizeH="0" baseline="0" dirty="0" err="1" smtClean="0">
                <a:ln>
                  <a:noFill/>
                </a:ln>
                <a:effectLst/>
                <a:latin typeface="+mn-lt"/>
                <a:cs typeface="Arial" panose="020B0604020202020204" pitchFamily="34" charset="0"/>
              </a:rPr>
              <a:t>FindNextFileW</a:t>
            </a:r>
            <a:endParaRPr kumimoji="0" lang="es-MX" sz="2000" b="0" i="0" u="none" strike="noStrike" cap="none" normalizeH="0" baseline="0" dirty="0" smtClean="0">
              <a:ln>
                <a:noFill/>
              </a:ln>
              <a:effectLst/>
              <a:latin typeface="+mn-lt"/>
            </a:endParaRPr>
          </a:p>
          <a:p>
            <a:pPr marL="0" marR="0" lvl="0" indent="0" defTabSz="914400" rtl="0" eaLnBrk="0" fontAlgn="base" latinLnBrk="0" hangingPunct="0">
              <a:lnSpc>
                <a:spcPct val="100000"/>
              </a:lnSpc>
              <a:spcBef>
                <a:spcPct val="0"/>
              </a:spcBef>
              <a:spcAft>
                <a:spcPct val="0"/>
              </a:spcAft>
              <a:buClrTx/>
              <a:buSzTx/>
              <a:buFontTx/>
              <a:buNone/>
              <a:tabLst/>
            </a:pPr>
            <a:r>
              <a:rPr kumimoji="0" lang="es-MX" sz="2000" b="0" i="1" u="none" strike="noStrike" cap="none" normalizeH="0" baseline="0" dirty="0" smtClean="0">
                <a:ln>
                  <a:noFill/>
                </a:ln>
                <a:effectLst/>
                <a:latin typeface="+mn-lt"/>
                <a:cs typeface="Arial" panose="020B0604020202020204" pitchFamily="34" charset="0"/>
              </a:rPr>
              <a:t>// –&gt; HOOKEAMOS FINDNEXTFILEW (7 bytes)</a:t>
            </a:r>
            <a:endParaRPr kumimoji="0" lang="es-MX" sz="2000" b="0" i="0" u="none" strike="noStrike" cap="none" normalizeH="0" baseline="0" dirty="0" smtClean="0">
              <a:ln>
                <a:noFill/>
              </a:ln>
              <a:effectLst/>
              <a:latin typeface="+mn-lt"/>
            </a:endParaRPr>
          </a:p>
          <a:p>
            <a:pPr marL="0" marR="0" lvl="0" indent="0" defTabSz="914400" rtl="0" eaLnBrk="0" fontAlgn="base" latinLnBrk="0" hangingPunct="0">
              <a:lnSpc>
                <a:spcPct val="100000"/>
              </a:lnSpc>
              <a:spcBef>
                <a:spcPct val="0"/>
              </a:spcBef>
              <a:spcAft>
                <a:spcPct val="0"/>
              </a:spcAft>
              <a:buClrTx/>
              <a:buSzTx/>
              <a:buFontTx/>
              <a:buNone/>
              <a:tabLst/>
            </a:pPr>
            <a:r>
              <a:rPr kumimoji="0" lang="es-MX" sz="2000" b="0" i="1" u="none" strike="noStrike" cap="none" normalizeH="0" baseline="0" dirty="0" smtClean="0">
                <a:ln>
                  <a:noFill/>
                </a:ln>
                <a:effectLst/>
                <a:latin typeface="+mn-lt"/>
                <a:cs typeface="Arial" panose="020B0604020202020204" pitchFamily="34" charset="0"/>
              </a:rPr>
              <a:t>// Obtenemos la dirección en memoria de </a:t>
            </a:r>
            <a:r>
              <a:rPr kumimoji="0" lang="es-MX" sz="2000" b="0" i="1" u="none" strike="noStrike" cap="none" normalizeH="0" baseline="0" dirty="0" err="1" smtClean="0">
                <a:ln>
                  <a:noFill/>
                </a:ln>
                <a:effectLst/>
                <a:latin typeface="+mn-lt"/>
                <a:cs typeface="Arial" panose="020B0604020202020204" pitchFamily="34" charset="0"/>
              </a:rPr>
              <a:t>FindNextFileW</a:t>
            </a:r>
            <a:r>
              <a:rPr kumimoji="0" lang="es-MX" sz="2000" b="0" i="1" u="none" strike="noStrike" cap="none" normalizeH="0" baseline="0" dirty="0" smtClean="0">
                <a:ln>
                  <a:noFill/>
                </a:ln>
                <a:effectLst/>
                <a:latin typeface="+mn-lt"/>
                <a:cs typeface="Arial" panose="020B0604020202020204" pitchFamily="34" charset="0"/>
              </a:rPr>
              <a:t>.</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err="1" smtClean="0">
                <a:ln>
                  <a:noFill/>
                </a:ln>
                <a:effectLst/>
                <a:latin typeface="+mn-lt"/>
                <a:cs typeface="Arial" panose="020B0604020202020204" pitchFamily="34" charset="0"/>
              </a:rPr>
              <a:t>DirFN</a:t>
            </a:r>
            <a:r>
              <a:rPr kumimoji="0" lang="es-MX" sz="2000" b="0" i="1" u="none" strike="noStrike" cap="none" normalizeH="0" baseline="0" dirty="0" smtClean="0">
                <a:ln>
                  <a:noFill/>
                </a:ln>
                <a:effectLst/>
                <a:latin typeface="+mn-lt"/>
                <a:cs typeface="Arial" panose="020B0604020202020204" pitchFamily="34" charset="0"/>
              </a:rPr>
              <a:t>=(BYTE *) </a:t>
            </a:r>
            <a:r>
              <a:rPr kumimoji="0" lang="es-MX" sz="2000" b="0" i="1" u="none" strike="noStrike" cap="none" normalizeH="0" baseline="0" dirty="0" err="1" smtClean="0">
                <a:ln>
                  <a:noFill/>
                </a:ln>
                <a:effectLst/>
                <a:latin typeface="+mn-lt"/>
                <a:cs typeface="Arial" panose="020B0604020202020204" pitchFamily="34" charset="0"/>
              </a:rPr>
              <a:t>GetProcAddress</a:t>
            </a:r>
            <a:r>
              <a:rPr kumimoji="0" lang="es-MX" sz="2000" b="0" i="1" u="none" strike="noStrike" cap="none" normalizeH="0" baseline="0" dirty="0" smtClean="0">
                <a:ln>
                  <a:noFill/>
                </a:ln>
                <a:effectLst/>
                <a:latin typeface="+mn-lt"/>
                <a:cs typeface="Arial" panose="020B0604020202020204" pitchFamily="34" charset="0"/>
              </a:rPr>
              <a:t>(</a:t>
            </a:r>
            <a:r>
              <a:rPr kumimoji="0" lang="es-MX" sz="2000" b="0" i="1" u="none" strike="noStrike" cap="none" normalizeH="0" baseline="0" dirty="0" err="1" smtClean="0">
                <a:ln>
                  <a:noFill/>
                </a:ln>
                <a:effectLst/>
                <a:latin typeface="+mn-lt"/>
                <a:cs typeface="Arial" panose="020B0604020202020204" pitchFamily="34" charset="0"/>
              </a:rPr>
              <a:t>GetModuleHandle</a:t>
            </a:r>
            <a:r>
              <a:rPr kumimoji="0" lang="es-MX" sz="2000" b="0" i="1" u="none" strike="noStrike" cap="none" normalizeH="0" baseline="0" dirty="0" smtClean="0">
                <a:ln>
                  <a:noFill/>
                </a:ln>
                <a:effectLst/>
                <a:latin typeface="+mn-lt"/>
                <a:cs typeface="Arial" panose="020B0604020202020204" pitchFamily="34" charset="0"/>
              </a:rPr>
              <a:t>(“kernel32.dll”), “</a:t>
            </a:r>
            <a:r>
              <a:rPr kumimoji="0" lang="es-MX" sz="2000" b="0" i="1" u="none" strike="noStrike" cap="none" normalizeH="0" baseline="0" dirty="0" err="1" smtClean="0">
                <a:ln>
                  <a:noFill/>
                </a:ln>
                <a:effectLst/>
                <a:latin typeface="+mn-lt"/>
                <a:cs typeface="Arial" panose="020B0604020202020204" pitchFamily="34" charset="0"/>
              </a:rPr>
              <a:t>FindNextFileW</a:t>
            </a:r>
            <a:r>
              <a:rPr kumimoji="0" lang="es-MX" sz="2000" b="0" i="1" u="none" strike="noStrike" cap="none" normalizeH="0" baseline="0" dirty="0" smtClean="0">
                <a:ln>
                  <a:noFill/>
                </a:ln>
                <a:effectLst/>
                <a:latin typeface="+mn-lt"/>
                <a:cs typeface="Arial" panose="020B0604020202020204" pitchFamily="34" charset="0"/>
              </a:rPr>
              <a:t>”);</a:t>
            </a:r>
            <a:endParaRPr kumimoji="0" lang="es-MX" sz="2000" b="0" i="0" u="none" strike="noStrike" cap="none" normalizeH="0" baseline="0" dirty="0" smtClean="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2000" b="0" i="1" u="none" strike="noStrike" cap="none" normalizeH="0" baseline="0" dirty="0" smtClean="0">
                <a:ln>
                  <a:noFill/>
                </a:ln>
                <a:effectLst/>
                <a:latin typeface="+mn-lt"/>
                <a:cs typeface="Arial" panose="020B0604020202020204" pitchFamily="34" charset="0"/>
              </a:rPr>
              <a:t>//Reservamos 12 bytes de memoria para nuestro Buffer</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smtClean="0">
                <a:ln>
                  <a:noFill/>
                </a:ln>
                <a:effectLst/>
                <a:latin typeface="+mn-lt"/>
                <a:cs typeface="Arial" panose="020B0604020202020204" pitchFamily="34" charset="0"/>
              </a:rPr>
              <a:t>//</a:t>
            </a:r>
            <a:r>
              <a:rPr kumimoji="0" lang="es-MX" sz="2000" b="0" i="1" u="none" strike="noStrike" cap="none" normalizeH="0" baseline="0" dirty="0" err="1" smtClean="0">
                <a:ln>
                  <a:noFill/>
                </a:ln>
                <a:effectLst/>
                <a:latin typeface="+mn-lt"/>
                <a:cs typeface="Arial" panose="020B0604020202020204" pitchFamily="34" charset="0"/>
              </a:rPr>
              <a:t>FindNextFileW</a:t>
            </a:r>
            <a:r>
              <a:rPr kumimoji="0" lang="es-MX" sz="2000" b="0" i="1" u="none" strike="noStrike" cap="none" normalizeH="0" baseline="0" dirty="0" smtClean="0">
                <a:ln>
                  <a:noFill/>
                </a:ln>
                <a:effectLst/>
                <a:latin typeface="+mn-lt"/>
                <a:cs typeface="Arial" panose="020B0604020202020204" pitchFamily="34" charset="0"/>
              </a:rPr>
              <a:t> ocupa 7 bytes en la memoria, y necesitamos 5 más para poner nuestro salto </a:t>
            </a:r>
            <a:r>
              <a:rPr kumimoji="0" lang="es-MX" sz="2000" b="0" i="1" u="none" strike="noStrike" cap="none" normalizeH="0" baseline="0" dirty="0" err="1" smtClean="0">
                <a:ln>
                  <a:noFill/>
                </a:ln>
                <a:effectLst/>
                <a:latin typeface="+mn-lt"/>
                <a:cs typeface="Arial" panose="020B0604020202020204" pitchFamily="34" charset="0"/>
              </a:rPr>
              <a:t>alli</a:t>
            </a:r>
            <a:r>
              <a:rPr kumimoji="0" lang="es-MX" sz="2000" b="0" i="1" u="none" strike="noStrike" cap="none" normalizeH="0" baseline="0" dirty="0" smtClean="0">
                <a:ln>
                  <a:noFill/>
                </a:ln>
                <a:effectLst/>
                <a:latin typeface="+mn-lt"/>
                <a:cs typeface="Arial" panose="020B0604020202020204" pitchFamily="34" charset="0"/>
              </a:rPr>
              <a:t> </a:t>
            </a:r>
            <a:r>
              <a:rPr kumimoji="0" lang="es-MX" sz="2000" b="0" i="1" u="none" strike="noStrike" cap="none" normalizeH="0" baseline="0" dirty="0" err="1" smtClean="0">
                <a:ln>
                  <a:noFill/>
                </a:ln>
                <a:effectLst/>
                <a:latin typeface="+mn-lt"/>
                <a:cs typeface="Arial" panose="020B0604020202020204" pitchFamily="34" charset="0"/>
              </a:rPr>
              <a:t>estan</a:t>
            </a:r>
            <a:r>
              <a:rPr kumimoji="0" lang="es-MX" sz="2000" b="0" i="1" u="none" strike="noStrike" cap="none" normalizeH="0" baseline="0" dirty="0" smtClean="0">
                <a:ln>
                  <a:noFill/>
                </a:ln>
                <a:effectLst/>
                <a:latin typeface="+mn-lt"/>
                <a:cs typeface="Arial" panose="020B0604020202020204" pitchFamily="34" charset="0"/>
              </a:rPr>
              <a:t> los 12 bytes   </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err="1" smtClean="0">
                <a:ln>
                  <a:noFill/>
                </a:ln>
                <a:effectLst/>
                <a:latin typeface="+mn-lt"/>
                <a:cs typeface="Arial" panose="020B0604020202020204" pitchFamily="34" charset="0"/>
              </a:rPr>
              <a:t>BufferFN</a:t>
            </a:r>
            <a:r>
              <a:rPr kumimoji="0" lang="es-MX" sz="2000" b="0" i="1" u="none" strike="noStrike" cap="none" normalizeH="0" baseline="0" dirty="0" smtClean="0">
                <a:ln>
                  <a:noFill/>
                </a:ln>
                <a:effectLst/>
                <a:latin typeface="+mn-lt"/>
                <a:cs typeface="Arial" panose="020B0604020202020204" pitchFamily="34" charset="0"/>
              </a:rPr>
              <a:t>=(BYTE *) </a:t>
            </a:r>
            <a:r>
              <a:rPr kumimoji="0" lang="es-MX" sz="2000" b="0" i="1" u="none" strike="noStrike" cap="none" normalizeH="0" baseline="0" dirty="0" err="1" smtClean="0">
                <a:ln>
                  <a:noFill/>
                </a:ln>
                <a:effectLst/>
                <a:latin typeface="+mn-lt"/>
                <a:cs typeface="Arial" panose="020B0604020202020204" pitchFamily="34" charset="0"/>
              </a:rPr>
              <a:t>malloc</a:t>
            </a:r>
            <a:r>
              <a:rPr kumimoji="0" lang="es-MX" sz="2000" b="0" i="1" u="none" strike="noStrike" cap="none" normalizeH="0" baseline="0" dirty="0" smtClean="0">
                <a:ln>
                  <a:noFill/>
                </a:ln>
                <a:effectLst/>
                <a:latin typeface="+mn-lt"/>
                <a:cs typeface="Arial" panose="020B0604020202020204" pitchFamily="34" charset="0"/>
              </a:rPr>
              <a:t> (12);</a:t>
            </a:r>
            <a:endParaRPr kumimoji="0" lang="es-MX" sz="2000" b="0" i="0" u="none" strike="noStrike" cap="none" normalizeH="0" baseline="0" dirty="0" smtClean="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2000" b="0" i="1" u="none" strike="noStrike" cap="none" normalizeH="0" baseline="0" dirty="0" smtClean="0">
                <a:ln>
                  <a:noFill/>
                </a:ln>
                <a:effectLst/>
                <a:latin typeface="+mn-lt"/>
                <a:cs typeface="Arial" panose="020B0604020202020204" pitchFamily="34" charset="0"/>
              </a:rPr>
              <a:t>//Le damos todos los permisos a los 12 bytes de nuestro Buffer</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err="1" smtClean="0">
                <a:ln>
                  <a:noFill/>
                </a:ln>
                <a:effectLst/>
                <a:latin typeface="+mn-lt"/>
                <a:cs typeface="Arial" panose="020B0604020202020204" pitchFamily="34" charset="0"/>
              </a:rPr>
              <a:t>VirtualProtect</a:t>
            </a:r>
            <a:r>
              <a:rPr kumimoji="0" lang="es-MX" sz="2000" b="0" i="1" u="none" strike="noStrike" cap="none" normalizeH="0" baseline="0" dirty="0" smtClean="0">
                <a:ln>
                  <a:noFill/>
                </a:ln>
                <a:effectLst/>
                <a:latin typeface="+mn-lt"/>
                <a:cs typeface="Arial" panose="020B0604020202020204" pitchFamily="34" charset="0"/>
              </a:rPr>
              <a:t>((</a:t>
            </a:r>
            <a:r>
              <a:rPr kumimoji="0" lang="es-MX" sz="2000" b="0" i="1" u="none" strike="noStrike" cap="none" normalizeH="0" baseline="0" dirty="0" err="1" smtClean="0">
                <a:ln>
                  <a:noFill/>
                </a:ln>
                <a:effectLst/>
                <a:latin typeface="+mn-lt"/>
                <a:cs typeface="Arial" panose="020B0604020202020204" pitchFamily="34" charset="0"/>
              </a:rPr>
              <a:t>void</a:t>
            </a:r>
            <a:r>
              <a:rPr kumimoji="0" lang="es-MX" sz="2000" b="0" i="1" u="none" strike="noStrike" cap="none" normalizeH="0" baseline="0" dirty="0" smtClean="0">
                <a:ln>
                  <a:noFill/>
                </a:ln>
                <a:effectLst/>
                <a:latin typeface="+mn-lt"/>
                <a:cs typeface="Arial" panose="020B0604020202020204" pitchFamily="34" charset="0"/>
              </a:rPr>
              <a:t> *) </a:t>
            </a:r>
            <a:r>
              <a:rPr kumimoji="0" lang="es-MX" sz="2000" b="0" i="1" u="none" strike="noStrike" cap="none" normalizeH="0" baseline="0" dirty="0" err="1" smtClean="0">
                <a:ln>
                  <a:noFill/>
                </a:ln>
                <a:effectLst/>
                <a:latin typeface="+mn-lt"/>
                <a:cs typeface="Arial" panose="020B0604020202020204" pitchFamily="34" charset="0"/>
              </a:rPr>
              <a:t>BufferFN</a:t>
            </a:r>
            <a:r>
              <a:rPr kumimoji="0" lang="es-MX" sz="2000" b="0" i="1" u="none" strike="noStrike" cap="none" normalizeH="0" baseline="0" dirty="0" smtClean="0">
                <a:ln>
                  <a:noFill/>
                </a:ln>
                <a:effectLst/>
                <a:latin typeface="+mn-lt"/>
                <a:cs typeface="Arial" panose="020B0604020202020204" pitchFamily="34" charset="0"/>
              </a:rPr>
              <a:t>, 12, PAGE_EXECUTE_READWRITE, &amp;</a:t>
            </a:r>
            <a:r>
              <a:rPr kumimoji="0" lang="es-MX" sz="2000" b="0" i="1" u="none" strike="noStrike" cap="none" normalizeH="0" baseline="0" dirty="0" err="1" smtClean="0">
                <a:ln>
                  <a:noFill/>
                </a:ln>
                <a:effectLst/>
                <a:latin typeface="+mn-lt"/>
                <a:cs typeface="Arial" panose="020B0604020202020204" pitchFamily="34" charset="0"/>
              </a:rPr>
              <a:t>ProteVieja</a:t>
            </a:r>
            <a:r>
              <a:rPr kumimoji="0" lang="es-MX" sz="2000" b="0" i="1" u="none" strike="noStrike" cap="none" normalizeH="0" baseline="0" dirty="0" smtClean="0">
                <a:ln>
                  <a:noFill/>
                </a:ln>
                <a:effectLst/>
                <a:latin typeface="+mn-lt"/>
                <a:cs typeface="Arial" panose="020B0604020202020204" pitchFamily="34" charset="0"/>
              </a:rPr>
              <a:t>);</a:t>
            </a:r>
            <a:endParaRPr kumimoji="0" lang="es-MX" sz="2000" b="0" i="0" u="none" strike="noStrike" cap="none" normalizeH="0" baseline="0" dirty="0" smtClean="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2000" b="0" i="1" u="none" strike="noStrike" cap="none" normalizeH="0" baseline="0" dirty="0" smtClean="0">
                <a:ln>
                  <a:noFill/>
                </a:ln>
                <a:effectLst/>
                <a:latin typeface="+mn-lt"/>
                <a:cs typeface="Arial" panose="020B0604020202020204" pitchFamily="34" charset="0"/>
              </a:rPr>
              <a:t>// Copiamos los 7 primeros bytes del api en el buffer</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err="1" smtClean="0">
                <a:ln>
                  <a:noFill/>
                </a:ln>
                <a:effectLst/>
                <a:latin typeface="+mn-lt"/>
                <a:cs typeface="Arial" panose="020B0604020202020204" pitchFamily="34" charset="0"/>
              </a:rPr>
              <a:t>memcpy</a:t>
            </a:r>
            <a:r>
              <a:rPr kumimoji="0" lang="es-MX" sz="2000" b="0" i="1" u="none" strike="noStrike" cap="none" normalizeH="0" baseline="0" dirty="0" smtClean="0">
                <a:ln>
                  <a:noFill/>
                </a:ln>
                <a:effectLst/>
                <a:latin typeface="+mn-lt"/>
                <a:cs typeface="Arial" panose="020B0604020202020204" pitchFamily="34" charset="0"/>
              </a:rPr>
              <a:t>(BufferFN,DirFN,7);</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err="1" smtClean="0">
                <a:ln>
                  <a:noFill/>
                </a:ln>
                <a:effectLst/>
                <a:latin typeface="+mn-lt"/>
                <a:cs typeface="Arial" panose="020B0604020202020204" pitchFamily="34" charset="0"/>
              </a:rPr>
              <a:t>BufferFN</a:t>
            </a:r>
            <a:r>
              <a:rPr kumimoji="0" lang="es-MX" sz="2000" b="0" i="1" u="none" strike="noStrike" cap="none" normalizeH="0" baseline="0" dirty="0" smtClean="0">
                <a:ln>
                  <a:noFill/>
                </a:ln>
                <a:effectLst/>
                <a:latin typeface="+mn-lt"/>
                <a:cs typeface="Arial" panose="020B0604020202020204" pitchFamily="34" charset="0"/>
              </a:rPr>
              <a:t> += 7;</a:t>
            </a:r>
            <a:endParaRPr kumimoji="0" lang="es-MX" sz="2000" b="0" i="0" u="none" strike="noStrike" cap="none" normalizeH="0" baseline="0" dirty="0" smtClean="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2000" b="0" i="1" u="none" strike="noStrike" cap="none" normalizeH="0" baseline="0" dirty="0" smtClean="0">
                <a:ln>
                  <a:noFill/>
                </a:ln>
                <a:effectLst/>
                <a:latin typeface="+mn-lt"/>
                <a:cs typeface="Arial" panose="020B0604020202020204" pitchFamily="34" charset="0"/>
              </a:rPr>
              <a:t>// En los 5 bytes restantes…</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smtClean="0">
                <a:ln>
                  <a:noFill/>
                </a:ln>
                <a:effectLst/>
                <a:latin typeface="+mn-lt"/>
                <a:cs typeface="Arial" panose="020B0604020202020204" pitchFamily="34" charset="0"/>
              </a:rPr>
              <a:t>// En el primero introducimos un </a:t>
            </a:r>
            <a:r>
              <a:rPr kumimoji="0" lang="es-MX" sz="2000" b="0" i="1" u="none" strike="noStrike" cap="none" normalizeH="0" baseline="0" dirty="0" err="1" smtClean="0">
                <a:ln>
                  <a:noFill/>
                </a:ln>
                <a:effectLst/>
                <a:latin typeface="+mn-lt"/>
                <a:cs typeface="Arial" panose="020B0604020202020204" pitchFamily="34" charset="0"/>
              </a:rPr>
              <a:t>jmp</a:t>
            </a:r>
            <a:r>
              <a:rPr kumimoji="0" lang="es-MX" sz="2000" b="0" i="1" u="none" strike="noStrike" cap="none" normalizeH="0" baseline="0" dirty="0" smtClean="0">
                <a:ln>
                  <a:noFill/>
                </a:ln>
                <a:effectLst/>
                <a:latin typeface="+mn-lt"/>
                <a:cs typeface="Arial" panose="020B0604020202020204" pitchFamily="34" charset="0"/>
              </a:rPr>
              <a:t/>
            </a:r>
            <a:br>
              <a:rPr kumimoji="0" lang="es-MX" sz="2000" b="0" i="1" u="none" strike="noStrike" cap="none" normalizeH="0" baseline="0" dirty="0" smtClean="0">
                <a:ln>
                  <a:noFill/>
                </a:ln>
                <a:effectLst/>
                <a:latin typeface="+mn-lt"/>
                <a:cs typeface="Arial" panose="020B0604020202020204" pitchFamily="34" charset="0"/>
              </a:rPr>
            </a:br>
            <a:r>
              <a:rPr kumimoji="0" lang="es-MX" sz="2000" b="0" i="1" u="none" strike="noStrike" cap="none" normalizeH="0" baseline="0" dirty="0" smtClean="0">
                <a:ln>
                  <a:noFill/>
                </a:ln>
                <a:effectLst/>
                <a:latin typeface="+mn-lt"/>
                <a:cs typeface="Arial" panose="020B0604020202020204" pitchFamily="34" charset="0"/>
              </a:rPr>
              <a:t>*</a:t>
            </a:r>
            <a:r>
              <a:rPr kumimoji="0" lang="es-MX" sz="2000" b="0" i="1" u="none" strike="noStrike" cap="none" normalizeH="0" baseline="0" dirty="0" err="1" smtClean="0">
                <a:ln>
                  <a:noFill/>
                </a:ln>
                <a:effectLst/>
                <a:latin typeface="+mn-lt"/>
                <a:cs typeface="Arial" panose="020B0604020202020204" pitchFamily="34" charset="0"/>
              </a:rPr>
              <a:t>BufferFN</a:t>
            </a:r>
            <a:r>
              <a:rPr kumimoji="0" lang="es-MX" sz="2000" b="0" i="1" u="none" strike="noStrike" cap="none" normalizeH="0" baseline="0" dirty="0" smtClean="0">
                <a:ln>
                  <a:noFill/>
                </a:ln>
                <a:effectLst/>
                <a:latin typeface="+mn-lt"/>
                <a:cs typeface="Arial" panose="020B0604020202020204" pitchFamily="34" charset="0"/>
              </a:rPr>
              <a:t>=0xE9; //0xE9 es el </a:t>
            </a:r>
            <a:r>
              <a:rPr kumimoji="0" lang="es-MX" sz="2000" b="0" i="1" u="none" strike="noStrike" cap="none" normalizeH="0" baseline="0" dirty="0" err="1" smtClean="0">
                <a:ln>
                  <a:noFill/>
                </a:ln>
                <a:effectLst/>
                <a:latin typeface="+mn-lt"/>
                <a:cs typeface="Arial" panose="020B0604020202020204" pitchFamily="34" charset="0"/>
              </a:rPr>
              <a:t>codigo</a:t>
            </a:r>
            <a:r>
              <a:rPr kumimoji="0" lang="es-MX" sz="2000" b="0" i="1" u="none" strike="noStrike" cap="none" normalizeH="0" baseline="0" dirty="0" smtClean="0">
                <a:ln>
                  <a:noFill/>
                </a:ln>
                <a:effectLst/>
                <a:latin typeface="+mn-lt"/>
                <a:cs typeface="Arial" panose="020B0604020202020204" pitchFamily="34" charset="0"/>
              </a:rPr>
              <a:t> de </a:t>
            </a:r>
            <a:r>
              <a:rPr kumimoji="0" lang="es-MX" sz="2000" b="0" i="1" u="none" strike="noStrike" cap="none" normalizeH="0" baseline="0" dirty="0" err="1" smtClean="0">
                <a:ln>
                  <a:noFill/>
                </a:ln>
                <a:effectLst/>
                <a:latin typeface="+mn-lt"/>
                <a:cs typeface="Arial" panose="020B0604020202020204" pitchFamily="34" charset="0"/>
              </a:rPr>
              <a:t>operacion</a:t>
            </a:r>
            <a:r>
              <a:rPr kumimoji="0" lang="es-MX" sz="2000" b="0" i="1" u="none" strike="noStrike" cap="none" normalizeH="0" baseline="0" dirty="0" smtClean="0">
                <a:ln>
                  <a:noFill/>
                </a:ln>
                <a:effectLst/>
                <a:latin typeface="+mn-lt"/>
                <a:cs typeface="Arial" panose="020B0604020202020204" pitchFamily="34" charset="0"/>
              </a:rPr>
              <a:t> del </a:t>
            </a:r>
            <a:r>
              <a:rPr kumimoji="0" lang="es-MX" sz="2000" b="0" i="1" u="none" strike="noStrike" cap="none" normalizeH="0" baseline="0" dirty="0" err="1" smtClean="0">
                <a:ln>
                  <a:noFill/>
                </a:ln>
                <a:effectLst/>
                <a:latin typeface="+mn-lt"/>
                <a:cs typeface="Arial" panose="020B0604020202020204" pitchFamily="34" charset="0"/>
              </a:rPr>
              <a:t>jmp</a:t>
            </a:r>
            <a:endParaRPr kumimoji="0" lang="es-MX" sz="2000" b="0" i="1" u="none" strike="noStrike" cap="none" normalizeH="0" baseline="0" dirty="0" smtClean="0">
              <a:ln>
                <a:noFill/>
              </a:ln>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2000" b="0" i="1" u="none" strike="noStrike" cap="none" normalizeH="0" baseline="0" dirty="0" smtClean="0">
                <a:ln>
                  <a:noFill/>
                </a:ln>
                <a:solidFill>
                  <a:srgbClr val="666666"/>
                </a:solidFill>
                <a:effectLst/>
                <a:latin typeface="+mn-lt"/>
                <a:cs typeface="Arial" panose="020B0604020202020204" pitchFamily="34" charset="0"/>
              </a:rPr>
              <a:t/>
            </a:r>
            <a:br>
              <a:rPr kumimoji="0" lang="es-MX" sz="2000" b="0" i="1" u="none" strike="noStrike" cap="none" normalizeH="0" baseline="0" dirty="0" smtClean="0">
                <a:ln>
                  <a:noFill/>
                </a:ln>
                <a:solidFill>
                  <a:srgbClr val="666666"/>
                </a:solidFill>
                <a:effectLst/>
                <a:latin typeface="+mn-lt"/>
                <a:cs typeface="Arial" panose="020B0604020202020204" pitchFamily="34" charset="0"/>
              </a:rPr>
            </a:br>
            <a:r>
              <a:rPr kumimoji="0" lang="es-MX" sz="900" b="0" i="1"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
            </a:r>
            <a:br>
              <a:rPr kumimoji="0" lang="es-MX" sz="900" b="0" i="1"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br>
            <a:r>
              <a:rPr kumimoji="0" lang="es-MX" sz="900" b="0" i="1"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a:t>
            </a:r>
          </a:p>
        </p:txBody>
      </p:sp>
      <p:sp>
        <p:nvSpPr>
          <p:cNvPr id="6" name="AutoShape 2" descr="😀"/>
          <p:cNvSpPr>
            <a:spLocks noChangeAspect="1" noChangeArrowheads="1"/>
          </p:cNvSpPr>
          <p:nvPr/>
        </p:nvSpPr>
        <p:spPr bwMode="auto">
          <a:xfrm>
            <a:off x="5997575" y="-10001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Tree>
    <p:extLst>
      <p:ext uri="{BB962C8B-B14F-4D97-AF65-F5344CB8AC3E}">
        <p14:creationId xmlns:p14="http://schemas.microsoft.com/office/powerpoint/2010/main" val="277536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2000"/>
                                        <p:tgtEl>
                                          <p:spTgt spid="5">
                                            <p:txEl>
                                              <p:pRg st="0" end="0"/>
                                            </p:txEl>
                                          </p:spTgt>
                                        </p:tgtEl>
                                      </p:cBhvr>
                                    </p:animEffect>
                                  </p:childTnLst>
                                </p:cTn>
                              </p:par>
                            </p:childTnLst>
                          </p:cTn>
                        </p:par>
                        <p:par>
                          <p:cTn id="8" fill="hold">
                            <p:stCondLst>
                              <p:cond delay="2000"/>
                            </p:stCondLst>
                            <p:childTnLst>
                              <p:par>
                                <p:cTn id="9" presetID="14" presetClass="entr" presetSubtype="1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1" dur="2000"/>
                                        <p:tgtEl>
                                          <p:spTgt spid="5">
                                            <p:txEl>
                                              <p:pRg st="1" end="1"/>
                                            </p:txEl>
                                          </p:spTgt>
                                        </p:tgtEl>
                                      </p:cBhvr>
                                    </p:animEffect>
                                  </p:childTnLst>
                                </p:cTn>
                              </p:par>
                            </p:childTnLst>
                          </p:cTn>
                        </p:par>
                        <p:par>
                          <p:cTn id="12" fill="hold">
                            <p:stCondLst>
                              <p:cond delay="4000"/>
                            </p:stCondLst>
                            <p:childTnLst>
                              <p:par>
                                <p:cTn id="13" presetID="14" presetClass="entr" presetSubtype="1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2000"/>
                                        <p:tgtEl>
                                          <p:spTgt spid="5">
                                            <p:txEl>
                                              <p:pRg st="2" end="2"/>
                                            </p:txEl>
                                          </p:spTgt>
                                        </p:tgtEl>
                                      </p:cBhvr>
                                    </p:animEffect>
                                  </p:childTnLst>
                                </p:cTn>
                              </p:par>
                            </p:childTnLst>
                          </p:cTn>
                        </p:par>
                        <p:par>
                          <p:cTn id="16" fill="hold">
                            <p:stCondLst>
                              <p:cond delay="6000"/>
                            </p:stCondLst>
                            <p:childTnLst>
                              <p:par>
                                <p:cTn id="17" presetID="14" presetClass="entr" presetSubtype="1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9" dur="2000"/>
                                        <p:tgtEl>
                                          <p:spTgt spid="5">
                                            <p:txEl>
                                              <p:pRg st="3" end="3"/>
                                            </p:txEl>
                                          </p:spTgt>
                                        </p:tgtEl>
                                      </p:cBhvr>
                                    </p:animEffect>
                                  </p:childTnLst>
                                </p:cTn>
                              </p:par>
                            </p:childTnLst>
                          </p:cTn>
                        </p:par>
                        <p:par>
                          <p:cTn id="20" fill="hold">
                            <p:stCondLst>
                              <p:cond delay="8000"/>
                            </p:stCondLst>
                            <p:childTnLst>
                              <p:par>
                                <p:cTn id="21" presetID="14" presetClass="entr" presetSubtype="1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3" dur="2000"/>
                                        <p:tgtEl>
                                          <p:spTgt spid="5">
                                            <p:txEl>
                                              <p:pRg st="4" end="4"/>
                                            </p:txEl>
                                          </p:spTgt>
                                        </p:tgtEl>
                                      </p:cBhvr>
                                    </p:animEffect>
                                  </p:childTnLst>
                                </p:cTn>
                              </p:par>
                            </p:childTnLst>
                          </p:cTn>
                        </p:par>
                        <p:par>
                          <p:cTn id="24" fill="hold">
                            <p:stCondLst>
                              <p:cond delay="10000"/>
                            </p:stCondLst>
                            <p:childTnLst>
                              <p:par>
                                <p:cTn id="25" presetID="14" presetClass="entr" presetSubtype="1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7" dur="2000"/>
                                        <p:tgtEl>
                                          <p:spTgt spid="5">
                                            <p:txEl>
                                              <p:pRg st="5" end="5"/>
                                            </p:txEl>
                                          </p:spTgt>
                                        </p:tgtEl>
                                      </p:cBhvr>
                                    </p:animEffect>
                                  </p:childTnLst>
                                </p:cTn>
                              </p:par>
                            </p:childTnLst>
                          </p:cTn>
                        </p:par>
                        <p:par>
                          <p:cTn id="28" fill="hold">
                            <p:stCondLst>
                              <p:cond delay="12000"/>
                            </p:stCondLst>
                            <p:childTnLst>
                              <p:par>
                                <p:cTn id="29" presetID="14" presetClass="entr" presetSubtype="10" fill="hold"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randombar(horizontal)">
                                      <p:cBhvr>
                                        <p:cTn id="31" dur="2000"/>
                                        <p:tgtEl>
                                          <p:spTgt spid="5">
                                            <p:txEl>
                                              <p:pRg st="6" end="6"/>
                                            </p:txEl>
                                          </p:spTgt>
                                        </p:tgtEl>
                                      </p:cBhvr>
                                    </p:animEffect>
                                  </p:childTnLst>
                                </p:cTn>
                              </p:par>
                            </p:childTnLst>
                          </p:cTn>
                        </p:par>
                        <p:par>
                          <p:cTn id="32" fill="hold">
                            <p:stCondLst>
                              <p:cond delay="14000"/>
                            </p:stCondLst>
                            <p:childTnLst>
                              <p:par>
                                <p:cTn id="33" presetID="14" presetClass="entr" presetSubtype="10" fill="hold" nodeType="after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5" dur="20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CuadroTexto 3"/>
          <p:cNvSpPr txBox="1"/>
          <p:nvPr/>
        </p:nvSpPr>
        <p:spPr>
          <a:xfrm>
            <a:off x="374754" y="434715"/>
            <a:ext cx="11152682" cy="6370975"/>
          </a:xfrm>
          <a:prstGeom prst="rect">
            <a:avLst/>
          </a:prstGeom>
          <a:solidFill>
            <a:schemeClr val="accent2">
              <a:lumMod val="40000"/>
              <a:lumOff val="60000"/>
            </a:schemeClr>
          </a:solidFill>
        </p:spPr>
        <p:txBody>
          <a:bodyPr wrap="square" rtlCol="0">
            <a:spAutoFit/>
          </a:bodyPr>
          <a:lstStyle/>
          <a:p>
            <a:pPr lvl="0" eaLnBrk="0" fontAlgn="base" hangingPunct="0">
              <a:spcBef>
                <a:spcPct val="0"/>
              </a:spcBef>
              <a:spcAft>
                <a:spcPct val="0"/>
              </a:spcAft>
            </a:pPr>
            <a:r>
              <a:rPr lang="es-MX" sz="2400" i="1" dirty="0" err="1">
                <a:cs typeface="Arial" panose="020B0604020202020204" pitchFamily="34" charset="0"/>
              </a:rPr>
              <a:t>BufferFN</a:t>
            </a:r>
            <a:r>
              <a:rPr lang="es-MX" sz="2400" i="1" dirty="0">
                <a:cs typeface="Arial" panose="020B0604020202020204" pitchFamily="34" charset="0"/>
              </a:rPr>
              <a:t>++;</a:t>
            </a:r>
            <a:endParaRPr lang="es-MX" sz="2400" dirty="0"/>
          </a:p>
          <a:p>
            <a:pPr lvl="0" eaLnBrk="0" fontAlgn="base" hangingPunct="0">
              <a:spcBef>
                <a:spcPct val="0"/>
              </a:spcBef>
              <a:spcAft>
                <a:spcPct val="0"/>
              </a:spcAft>
            </a:pPr>
            <a:r>
              <a:rPr lang="es-MX" sz="2400" i="1" dirty="0">
                <a:cs typeface="Arial" panose="020B0604020202020204" pitchFamily="34" charset="0"/>
              </a:rPr>
              <a:t>// En los otros 4 la distancia del salto</a:t>
            </a:r>
            <a:br>
              <a:rPr lang="es-MX" sz="2400" i="1" dirty="0">
                <a:cs typeface="Arial" panose="020B0604020202020204" pitchFamily="34" charset="0"/>
              </a:rPr>
            </a:br>
            <a:r>
              <a:rPr lang="es-MX" sz="2400" i="1" dirty="0">
                <a:cs typeface="Arial" panose="020B0604020202020204" pitchFamily="34" charset="0"/>
              </a:rPr>
              <a:t>*((</a:t>
            </a:r>
            <a:r>
              <a:rPr lang="es-MX" sz="2400" i="1" dirty="0" err="1">
                <a:cs typeface="Arial" panose="020B0604020202020204" pitchFamily="34" charset="0"/>
              </a:rPr>
              <a:t>signed</a:t>
            </a:r>
            <a:r>
              <a:rPr lang="es-MX" sz="2400" i="1" dirty="0">
                <a:cs typeface="Arial" panose="020B0604020202020204" pitchFamily="34" charset="0"/>
              </a:rPr>
              <a:t> </a:t>
            </a:r>
            <a:r>
              <a:rPr lang="es-MX" sz="2400" i="1" dirty="0" err="1">
                <a:cs typeface="Arial" panose="020B0604020202020204" pitchFamily="34" charset="0"/>
              </a:rPr>
              <a:t>int</a:t>
            </a:r>
            <a:r>
              <a:rPr lang="es-MX" sz="2400" i="1" dirty="0">
                <a:cs typeface="Arial" panose="020B0604020202020204" pitchFamily="34" charset="0"/>
              </a:rPr>
              <a:t> *) </a:t>
            </a:r>
            <a:r>
              <a:rPr lang="es-MX" sz="2400" i="1" dirty="0" err="1">
                <a:cs typeface="Arial" panose="020B0604020202020204" pitchFamily="34" charset="0"/>
              </a:rPr>
              <a:t>BufferFN</a:t>
            </a:r>
            <a:r>
              <a:rPr lang="es-MX" sz="2400" i="1" dirty="0">
                <a:cs typeface="Arial" panose="020B0604020202020204" pitchFamily="34" charset="0"/>
              </a:rPr>
              <a:t>)= </a:t>
            </a:r>
            <a:r>
              <a:rPr lang="es-MX" sz="2400" i="1" dirty="0" err="1">
                <a:cs typeface="Arial" panose="020B0604020202020204" pitchFamily="34" charset="0"/>
              </a:rPr>
              <a:t>DirFN</a:t>
            </a:r>
            <a:r>
              <a:rPr lang="es-MX" sz="2400" i="1" dirty="0">
                <a:cs typeface="Arial" panose="020B0604020202020204" pitchFamily="34" charset="0"/>
              </a:rPr>
              <a:t> – </a:t>
            </a:r>
            <a:r>
              <a:rPr lang="es-MX" sz="2400" i="1" dirty="0" err="1">
                <a:cs typeface="Arial" panose="020B0604020202020204" pitchFamily="34" charset="0"/>
              </a:rPr>
              <a:t>BufferFN</a:t>
            </a:r>
            <a:r>
              <a:rPr lang="es-MX" sz="2400" i="1" dirty="0">
                <a:cs typeface="Arial" panose="020B0604020202020204" pitchFamily="34" charset="0"/>
              </a:rPr>
              <a:t> + 3;</a:t>
            </a:r>
            <a:endParaRPr lang="es-MX" sz="2400" dirty="0"/>
          </a:p>
          <a:p>
            <a:pPr lvl="0" eaLnBrk="0" fontAlgn="base" hangingPunct="0">
              <a:spcBef>
                <a:spcPct val="0"/>
              </a:spcBef>
              <a:spcAft>
                <a:spcPct val="0"/>
              </a:spcAft>
            </a:pPr>
            <a:r>
              <a:rPr lang="es-MX" sz="2400" i="1" dirty="0">
                <a:cs typeface="Arial" panose="020B0604020202020204" pitchFamily="34" charset="0"/>
              </a:rPr>
              <a:t>// Asignamos al puntero, la </a:t>
            </a:r>
            <a:r>
              <a:rPr lang="es-MX" sz="2400" i="1" dirty="0" err="1">
                <a:cs typeface="Arial" panose="020B0604020202020204" pitchFamily="34" charset="0"/>
              </a:rPr>
              <a:t>funcion</a:t>
            </a:r>
            <a:r>
              <a:rPr lang="es-MX" sz="2400" i="1" dirty="0">
                <a:cs typeface="Arial" panose="020B0604020202020204" pitchFamily="34" charset="0"/>
              </a:rPr>
              <a:t> </a:t>
            </a:r>
            <a:r>
              <a:rPr lang="es-MX" sz="2400" i="1" dirty="0" err="1">
                <a:cs typeface="Arial" panose="020B0604020202020204" pitchFamily="34" charset="0"/>
              </a:rPr>
              <a:t>pBuff</a:t>
            </a:r>
            <a:r>
              <a:rPr lang="es-MX" sz="2400" i="1" dirty="0">
                <a:cs typeface="Arial" panose="020B0604020202020204" pitchFamily="34" charset="0"/>
              </a:rPr>
              <a:t> del inicio del Buffer para poder ejecutar el api original</a:t>
            </a:r>
            <a:br>
              <a:rPr lang="es-MX" sz="2400" i="1" dirty="0">
                <a:cs typeface="Arial" panose="020B0604020202020204" pitchFamily="34" charset="0"/>
              </a:rPr>
            </a:br>
            <a:r>
              <a:rPr lang="es-MX" sz="2400" i="1" dirty="0" err="1">
                <a:cs typeface="Arial" panose="020B0604020202020204" pitchFamily="34" charset="0"/>
              </a:rPr>
              <a:t>pBuffFN</a:t>
            </a:r>
            <a:r>
              <a:rPr lang="es-MX" sz="2400" i="1" dirty="0">
                <a:cs typeface="Arial" panose="020B0604020202020204" pitchFamily="34" charset="0"/>
              </a:rPr>
              <a:t> = (HANDLE (__</a:t>
            </a:r>
            <a:r>
              <a:rPr lang="es-MX" sz="2400" i="1" dirty="0" err="1">
                <a:cs typeface="Arial" panose="020B0604020202020204" pitchFamily="34" charset="0"/>
              </a:rPr>
              <a:t>stdcall</a:t>
            </a:r>
            <a:r>
              <a:rPr lang="es-MX" sz="2400" i="1" dirty="0">
                <a:cs typeface="Arial" panose="020B0604020202020204" pitchFamily="34" charset="0"/>
              </a:rPr>
              <a:t> *)(HANDLE,LPWIN32_FIND_DATAW)) (BufferFN-8);</a:t>
            </a:r>
            <a:endParaRPr lang="es-MX" sz="2400" dirty="0"/>
          </a:p>
          <a:p>
            <a:pPr lvl="0" eaLnBrk="0" fontAlgn="base" hangingPunct="0">
              <a:spcBef>
                <a:spcPct val="0"/>
              </a:spcBef>
              <a:spcAft>
                <a:spcPct val="0"/>
              </a:spcAft>
            </a:pPr>
            <a:r>
              <a:rPr lang="es-MX" sz="2400" i="1" dirty="0">
                <a:cs typeface="Arial" panose="020B0604020202020204" pitchFamily="34" charset="0"/>
              </a:rPr>
              <a:t>// Le damos todos los permisos a los 5 primeros bytes de la api original</a:t>
            </a:r>
            <a:br>
              <a:rPr lang="es-MX" sz="2400" i="1" dirty="0">
                <a:cs typeface="Arial" panose="020B0604020202020204" pitchFamily="34" charset="0"/>
              </a:rPr>
            </a:br>
            <a:r>
              <a:rPr lang="es-MX" sz="2400" i="1" dirty="0" err="1">
                <a:cs typeface="Arial" panose="020B0604020202020204" pitchFamily="34" charset="0"/>
              </a:rPr>
              <a:t>VirtualProtect</a:t>
            </a:r>
            <a:r>
              <a:rPr lang="es-MX" sz="2400" i="1" dirty="0">
                <a:cs typeface="Arial" panose="020B0604020202020204" pitchFamily="34" charset="0"/>
              </a:rPr>
              <a:t>((</a:t>
            </a:r>
            <a:r>
              <a:rPr lang="es-MX" sz="2400" i="1" dirty="0" err="1">
                <a:cs typeface="Arial" panose="020B0604020202020204" pitchFamily="34" charset="0"/>
              </a:rPr>
              <a:t>void</a:t>
            </a:r>
            <a:r>
              <a:rPr lang="es-MX" sz="2400" i="1" dirty="0">
                <a:cs typeface="Arial" panose="020B0604020202020204" pitchFamily="34" charset="0"/>
              </a:rPr>
              <a:t> *) DirFN,5,PAGE_EXECUTE_READWRITE,&amp;ProteVieja);</a:t>
            </a:r>
            <a:endParaRPr lang="es-MX" sz="2400" dirty="0"/>
          </a:p>
          <a:p>
            <a:pPr lvl="0" eaLnBrk="0" fontAlgn="base" hangingPunct="0">
              <a:spcBef>
                <a:spcPct val="0"/>
              </a:spcBef>
              <a:spcAft>
                <a:spcPct val="0"/>
              </a:spcAft>
            </a:pPr>
            <a:r>
              <a:rPr lang="es-MX" sz="2400" i="1" dirty="0">
                <a:cs typeface="Arial" panose="020B0604020202020204" pitchFamily="34" charset="0"/>
              </a:rPr>
              <a:t>// Cambiamos el tipo a puntero a byte para facilitar el trabajo</a:t>
            </a:r>
            <a:br>
              <a:rPr lang="es-MX" sz="2400" i="1" dirty="0">
                <a:cs typeface="Arial" panose="020B0604020202020204" pitchFamily="34" charset="0"/>
              </a:rPr>
            </a:br>
            <a:r>
              <a:rPr lang="es-MX" sz="2400" i="1" dirty="0" err="1">
                <a:cs typeface="Arial" panose="020B0604020202020204" pitchFamily="34" charset="0"/>
              </a:rPr>
              <a:t>DirYoFN</a:t>
            </a:r>
            <a:r>
              <a:rPr lang="es-MX" sz="2400" i="1" dirty="0">
                <a:cs typeface="Arial" panose="020B0604020202020204" pitchFamily="34" charset="0"/>
              </a:rPr>
              <a:t>=(BYTE *) </a:t>
            </a:r>
            <a:r>
              <a:rPr lang="es-MX" sz="2400" i="1" dirty="0" err="1">
                <a:cs typeface="Arial" panose="020B0604020202020204" pitchFamily="34" charset="0"/>
              </a:rPr>
              <a:t>miFindNextFileW</a:t>
            </a:r>
            <a:r>
              <a:rPr lang="es-MX" sz="2400" i="1" dirty="0">
                <a:cs typeface="Arial" panose="020B0604020202020204" pitchFamily="34" charset="0"/>
              </a:rPr>
              <a:t>;</a:t>
            </a:r>
            <a:endParaRPr lang="es-MX" sz="2400" dirty="0"/>
          </a:p>
          <a:p>
            <a:pPr lvl="0" eaLnBrk="0" fontAlgn="base" hangingPunct="0">
              <a:spcBef>
                <a:spcPct val="0"/>
              </a:spcBef>
              <a:spcAft>
                <a:spcPct val="0"/>
              </a:spcAft>
            </a:pPr>
            <a:r>
              <a:rPr lang="es-MX" sz="2400" i="1" dirty="0">
                <a:cs typeface="Arial" panose="020B0604020202020204" pitchFamily="34" charset="0"/>
              </a:rPr>
              <a:t>// En el inicio de la api metemos un </a:t>
            </a:r>
            <a:r>
              <a:rPr lang="es-MX" sz="2400" i="1" dirty="0" err="1">
                <a:cs typeface="Arial" panose="020B0604020202020204" pitchFamily="34" charset="0"/>
              </a:rPr>
              <a:t>jmp</a:t>
            </a:r>
            <a:r>
              <a:rPr lang="es-MX" sz="2400" i="1" dirty="0">
                <a:cs typeface="Arial" panose="020B0604020202020204" pitchFamily="34" charset="0"/>
              </a:rPr>
              <a:t> para que salte a </a:t>
            </a:r>
            <a:r>
              <a:rPr lang="es-MX" sz="2400" i="1" dirty="0" err="1">
                <a:cs typeface="Arial" panose="020B0604020202020204" pitchFamily="34" charset="0"/>
              </a:rPr>
              <a:t>miFindNextFileW</a:t>
            </a:r>
            <a:r>
              <a:rPr lang="es-MX" sz="2400" i="1" dirty="0">
                <a:cs typeface="Arial" panose="020B0604020202020204" pitchFamily="34" charset="0"/>
              </a:rPr>
              <a:t/>
            </a:r>
            <a:br>
              <a:rPr lang="es-MX" sz="2400" i="1" dirty="0">
                <a:cs typeface="Arial" panose="020B0604020202020204" pitchFamily="34" charset="0"/>
              </a:rPr>
            </a:br>
            <a:r>
              <a:rPr lang="es-MX" sz="2400" i="1" dirty="0">
                <a:cs typeface="Arial" panose="020B0604020202020204" pitchFamily="34" charset="0"/>
              </a:rPr>
              <a:t>*</a:t>
            </a:r>
            <a:r>
              <a:rPr lang="es-MX" sz="2400" i="1" dirty="0" err="1">
                <a:cs typeface="Arial" panose="020B0604020202020204" pitchFamily="34" charset="0"/>
              </a:rPr>
              <a:t>DirFN</a:t>
            </a:r>
            <a:r>
              <a:rPr lang="es-MX" sz="2400" i="1" dirty="0">
                <a:cs typeface="Arial" panose="020B0604020202020204" pitchFamily="34" charset="0"/>
              </a:rPr>
              <a:t>=0xE9;</a:t>
            </a:r>
            <a:br>
              <a:rPr lang="es-MX" sz="2400" i="1" dirty="0">
                <a:cs typeface="Arial" panose="020B0604020202020204" pitchFamily="34" charset="0"/>
              </a:rPr>
            </a:br>
            <a:r>
              <a:rPr lang="es-MX" sz="2400" i="1" dirty="0" err="1">
                <a:cs typeface="Arial" panose="020B0604020202020204" pitchFamily="34" charset="0"/>
              </a:rPr>
              <a:t>DirFN</a:t>
            </a:r>
            <a:r>
              <a:rPr lang="es-MX" sz="2400" i="1" dirty="0">
                <a:cs typeface="Arial" panose="020B0604020202020204" pitchFamily="34" charset="0"/>
              </a:rPr>
              <a:t>++;</a:t>
            </a:r>
            <a:endParaRPr lang="es-MX" sz="2400" dirty="0"/>
          </a:p>
          <a:p>
            <a:pPr lvl="0" eaLnBrk="0" fontAlgn="base" hangingPunct="0">
              <a:spcBef>
                <a:spcPct val="0"/>
              </a:spcBef>
              <a:spcAft>
                <a:spcPct val="0"/>
              </a:spcAft>
            </a:pPr>
            <a:r>
              <a:rPr lang="es-MX" sz="2400" i="1" dirty="0">
                <a:cs typeface="Arial" panose="020B0604020202020204" pitchFamily="34" charset="0"/>
              </a:rPr>
              <a:t>// Metemos la distancia del salto</a:t>
            </a:r>
            <a:br>
              <a:rPr lang="es-MX" sz="2400" i="1" dirty="0">
                <a:cs typeface="Arial" panose="020B0604020202020204" pitchFamily="34" charset="0"/>
              </a:rPr>
            </a:br>
            <a:r>
              <a:rPr lang="es-MX" sz="2400" i="1" dirty="0">
                <a:cs typeface="Arial" panose="020B0604020202020204" pitchFamily="34" charset="0"/>
              </a:rPr>
              <a:t>*((</a:t>
            </a:r>
            <a:r>
              <a:rPr lang="es-MX" sz="2400" i="1" dirty="0" err="1">
                <a:cs typeface="Arial" panose="020B0604020202020204" pitchFamily="34" charset="0"/>
              </a:rPr>
              <a:t>signed</a:t>
            </a:r>
            <a:r>
              <a:rPr lang="es-MX" sz="2400" i="1" dirty="0">
                <a:cs typeface="Arial" panose="020B0604020202020204" pitchFamily="34" charset="0"/>
              </a:rPr>
              <a:t> </a:t>
            </a:r>
            <a:r>
              <a:rPr lang="es-MX" sz="2400" i="1" dirty="0" err="1">
                <a:cs typeface="Arial" panose="020B0604020202020204" pitchFamily="34" charset="0"/>
              </a:rPr>
              <a:t>int</a:t>
            </a:r>
            <a:r>
              <a:rPr lang="es-MX" sz="2400" i="1" dirty="0">
                <a:cs typeface="Arial" panose="020B0604020202020204" pitchFamily="34" charset="0"/>
              </a:rPr>
              <a:t> *) </a:t>
            </a:r>
            <a:r>
              <a:rPr lang="es-MX" sz="2400" i="1" dirty="0" err="1">
                <a:cs typeface="Arial" panose="020B0604020202020204" pitchFamily="34" charset="0"/>
              </a:rPr>
              <a:t>DirFN</a:t>
            </a:r>
            <a:r>
              <a:rPr lang="es-MX" sz="2400" i="1" dirty="0">
                <a:cs typeface="Arial" panose="020B0604020202020204" pitchFamily="34" charset="0"/>
              </a:rPr>
              <a:t>)=</a:t>
            </a:r>
            <a:r>
              <a:rPr lang="es-MX" sz="2400" i="1" dirty="0" err="1">
                <a:cs typeface="Arial" panose="020B0604020202020204" pitchFamily="34" charset="0"/>
              </a:rPr>
              <a:t>DirYoFN</a:t>
            </a:r>
            <a:r>
              <a:rPr lang="es-MX" sz="2400" i="1" dirty="0">
                <a:cs typeface="Arial" panose="020B0604020202020204" pitchFamily="34" charset="0"/>
              </a:rPr>
              <a:t> – </a:t>
            </a:r>
            <a:r>
              <a:rPr lang="es-MX" sz="2400" i="1" dirty="0" err="1">
                <a:cs typeface="Arial" panose="020B0604020202020204" pitchFamily="34" charset="0"/>
              </a:rPr>
              <a:t>DirFN</a:t>
            </a:r>
            <a:r>
              <a:rPr lang="es-MX" sz="2400" i="1" dirty="0">
                <a:cs typeface="Arial" panose="020B0604020202020204" pitchFamily="34" charset="0"/>
              </a:rPr>
              <a:t> – 4;</a:t>
            </a:r>
            <a:br>
              <a:rPr lang="es-MX" sz="2400" i="1" dirty="0">
                <a:cs typeface="Arial" panose="020B0604020202020204" pitchFamily="34" charset="0"/>
              </a:rPr>
            </a:br>
            <a:r>
              <a:rPr lang="es-MX" sz="2400" i="1" dirty="0">
                <a:cs typeface="Arial" panose="020B0604020202020204" pitchFamily="34" charset="0"/>
              </a:rPr>
              <a:t>// </a:t>
            </a:r>
            <a:r>
              <a:rPr lang="es-MX" sz="2400" i="1" dirty="0" err="1">
                <a:cs typeface="Arial" panose="020B0604020202020204" pitchFamily="34" charset="0"/>
              </a:rPr>
              <a:t>Libermos</a:t>
            </a:r>
            <a:r>
              <a:rPr lang="es-MX" sz="2400" i="1" dirty="0">
                <a:cs typeface="Arial" panose="020B0604020202020204" pitchFamily="34" charset="0"/>
              </a:rPr>
              <a:t> </a:t>
            </a:r>
            <a:r>
              <a:rPr lang="es-MX" sz="2400" i="1" dirty="0" err="1">
                <a:cs typeface="Arial" panose="020B0604020202020204" pitchFamily="34" charset="0"/>
              </a:rPr>
              <a:t>librerias</a:t>
            </a:r>
            <a:r>
              <a:rPr lang="es-MX" sz="2400" i="1" dirty="0">
                <a:cs typeface="Arial" panose="020B0604020202020204" pitchFamily="34" charset="0"/>
              </a:rPr>
              <a:t> de cache</a:t>
            </a:r>
            <a:br>
              <a:rPr lang="es-MX" sz="2400" i="1" dirty="0">
                <a:cs typeface="Arial" panose="020B0604020202020204" pitchFamily="34" charset="0"/>
              </a:rPr>
            </a:br>
            <a:r>
              <a:rPr lang="es-MX" sz="2400" i="1" dirty="0" err="1">
                <a:cs typeface="Arial" panose="020B0604020202020204" pitchFamily="34" charset="0"/>
              </a:rPr>
              <a:t>FlushInstructionCache</a:t>
            </a:r>
            <a:r>
              <a:rPr lang="es-MX" sz="2400" i="1" dirty="0">
                <a:cs typeface="Arial" panose="020B0604020202020204" pitchFamily="34" charset="0"/>
              </a:rPr>
              <a:t>(</a:t>
            </a:r>
            <a:r>
              <a:rPr lang="es-MX" sz="2400" i="1" dirty="0" err="1">
                <a:cs typeface="Arial" panose="020B0604020202020204" pitchFamily="34" charset="0"/>
              </a:rPr>
              <a:t>GetCurrentProcess</a:t>
            </a:r>
            <a:r>
              <a:rPr lang="es-MX" sz="2400" i="1" dirty="0">
                <a:cs typeface="Arial" panose="020B0604020202020204" pitchFamily="34" charset="0"/>
              </a:rPr>
              <a:t>(),NULL,NULL);</a:t>
            </a:r>
            <a:endParaRPr lang="es-MX" sz="2400" dirty="0"/>
          </a:p>
        </p:txBody>
      </p:sp>
    </p:spTree>
    <p:extLst>
      <p:ext uri="{BB962C8B-B14F-4D97-AF65-F5344CB8AC3E}">
        <p14:creationId xmlns:p14="http://schemas.microsoft.com/office/powerpoint/2010/main" val="18275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4" name="CuadroTexto 3"/>
          <p:cNvSpPr txBox="1"/>
          <p:nvPr/>
        </p:nvSpPr>
        <p:spPr>
          <a:xfrm>
            <a:off x="719528" y="449705"/>
            <a:ext cx="10508105" cy="5539978"/>
          </a:xfrm>
          <a:prstGeom prst="rect">
            <a:avLst/>
          </a:prstGeom>
          <a:solidFill>
            <a:schemeClr val="accent2">
              <a:lumMod val="40000"/>
              <a:lumOff val="60000"/>
            </a:schemeClr>
          </a:solidFill>
        </p:spPr>
        <p:txBody>
          <a:bodyPr wrap="square" rtlCol="0">
            <a:spAutoFit/>
          </a:bodyPr>
          <a:lstStyle/>
          <a:p>
            <a:pPr fontAlgn="base"/>
            <a:r>
              <a:rPr lang="es-MX" sz="2400" i="1" dirty="0"/>
              <a:t>HANDLE __</a:t>
            </a:r>
            <a:r>
              <a:rPr lang="es-MX" sz="2400" i="1" dirty="0" err="1"/>
              <a:t>stdcall</a:t>
            </a:r>
            <a:r>
              <a:rPr lang="es-MX" sz="2400" i="1" dirty="0"/>
              <a:t> </a:t>
            </a:r>
            <a:r>
              <a:rPr lang="es-MX" sz="2400" i="1" dirty="0" err="1"/>
              <a:t>miFindNextFileW</a:t>
            </a:r>
            <a:r>
              <a:rPr lang="es-MX" sz="2400" i="1" dirty="0"/>
              <a:t>(HANDLE hFindFile,LPWIN32_FIND_DATAW </a:t>
            </a:r>
            <a:r>
              <a:rPr lang="es-MX" sz="2400" i="1" dirty="0" err="1"/>
              <a:t>lpFindFileData</a:t>
            </a:r>
            <a:r>
              <a:rPr lang="es-MX" sz="2400" i="1" dirty="0"/>
              <a:t>)</a:t>
            </a:r>
            <a:br>
              <a:rPr lang="es-MX" sz="2400" i="1" dirty="0"/>
            </a:br>
            <a:r>
              <a:rPr lang="es-MX" sz="2400" i="1" dirty="0"/>
              <a:t>{</a:t>
            </a:r>
            <a:br>
              <a:rPr lang="es-MX" sz="2400" i="1" dirty="0"/>
            </a:br>
            <a:r>
              <a:rPr lang="es-MX" sz="2400" i="1" dirty="0"/>
              <a:t>// Ocultamos los archivos que empiecen por el prefijo indicado</a:t>
            </a:r>
          </a:p>
          <a:p>
            <a:pPr fontAlgn="base"/>
            <a:r>
              <a:rPr lang="es-MX" sz="2400" i="1" dirty="0"/>
              <a:t>HANDLE </a:t>
            </a:r>
            <a:r>
              <a:rPr lang="es-MX" sz="2400" i="1" dirty="0" err="1"/>
              <a:t>hand</a:t>
            </a:r>
            <a:r>
              <a:rPr lang="es-MX" sz="2400" i="1" dirty="0"/>
              <a:t>;</a:t>
            </a:r>
            <a:br>
              <a:rPr lang="es-MX" sz="2400" i="1" dirty="0"/>
            </a:br>
            <a:r>
              <a:rPr lang="es-MX" sz="2400" i="1" dirty="0" err="1"/>
              <a:t>char</a:t>
            </a:r>
            <a:r>
              <a:rPr lang="es-MX" sz="2400" i="1" dirty="0"/>
              <a:t> </a:t>
            </a:r>
            <a:r>
              <a:rPr lang="es-MX" sz="2400" i="1" dirty="0" err="1"/>
              <a:t>ascStr</a:t>
            </a:r>
            <a:r>
              <a:rPr lang="es-MX" sz="2400" i="1" dirty="0"/>
              <a:t>[611];</a:t>
            </a:r>
          </a:p>
          <a:p>
            <a:pPr fontAlgn="base"/>
            <a:r>
              <a:rPr lang="es-MX" sz="2400" i="1" dirty="0"/>
              <a:t>do</a:t>
            </a:r>
            <a:br>
              <a:rPr lang="es-MX" sz="2400" i="1" dirty="0"/>
            </a:br>
            <a:r>
              <a:rPr lang="es-MX" sz="2400" i="1" dirty="0"/>
              <a:t>{</a:t>
            </a:r>
            <a:br>
              <a:rPr lang="es-MX" sz="2400" i="1" dirty="0"/>
            </a:br>
            <a:r>
              <a:rPr lang="es-MX" sz="2400" i="1" dirty="0" err="1"/>
              <a:t>hand</a:t>
            </a:r>
            <a:r>
              <a:rPr lang="es-MX" sz="2400" i="1" dirty="0"/>
              <a:t> = </a:t>
            </a:r>
            <a:r>
              <a:rPr lang="es-MX" sz="2400" i="1" dirty="0" err="1"/>
              <a:t>pBuffFN</a:t>
            </a:r>
            <a:r>
              <a:rPr lang="es-MX" sz="2400" i="1" dirty="0"/>
              <a:t>(</a:t>
            </a:r>
            <a:r>
              <a:rPr lang="es-MX" sz="2400" i="1" dirty="0" err="1"/>
              <a:t>hFindFile,lpFindFileData</a:t>
            </a:r>
            <a:r>
              <a:rPr lang="es-MX" sz="2400" i="1" dirty="0"/>
              <a:t>);</a:t>
            </a:r>
            <a:br>
              <a:rPr lang="es-MX" sz="2400" i="1" dirty="0"/>
            </a:br>
            <a:r>
              <a:rPr lang="es-MX" sz="2400" i="1" dirty="0" err="1"/>
              <a:t>WideCharToMultiByte</a:t>
            </a:r>
            <a:r>
              <a:rPr lang="es-MX" sz="2400" i="1" dirty="0"/>
              <a:t>(CP_ACP, 0, </a:t>
            </a:r>
            <a:r>
              <a:rPr lang="es-MX" sz="2400" i="1" dirty="0" err="1"/>
              <a:t>lpFindFileData</a:t>
            </a:r>
            <a:r>
              <a:rPr lang="es-MX" sz="2400" i="1" dirty="0"/>
              <a:t>-&gt;</a:t>
            </a:r>
            <a:r>
              <a:rPr lang="es-MX" sz="2400" i="1" dirty="0" err="1"/>
              <a:t>cFileName</a:t>
            </a:r>
            <a:r>
              <a:rPr lang="es-MX" sz="2400" i="1" dirty="0"/>
              <a:t>, -1, </a:t>
            </a:r>
            <a:r>
              <a:rPr lang="es-MX" sz="2400" i="1" dirty="0" err="1"/>
              <a:t>ascStr</a:t>
            </a:r>
            <a:r>
              <a:rPr lang="es-MX" sz="2400" i="1" dirty="0"/>
              <a:t>, 611, NULL, NULL);</a:t>
            </a:r>
          </a:p>
          <a:p>
            <a:pPr fontAlgn="base"/>
            <a:r>
              <a:rPr lang="es-MX" sz="2400" i="1" dirty="0"/>
              <a:t>}</a:t>
            </a:r>
            <a:r>
              <a:rPr lang="es-MX" sz="2400" i="1" dirty="0" err="1"/>
              <a:t>while</a:t>
            </a:r>
            <a:r>
              <a:rPr lang="es-MX" sz="2400" i="1" dirty="0"/>
              <a:t> (</a:t>
            </a:r>
            <a:r>
              <a:rPr lang="es-MX" sz="2400" i="1" dirty="0" err="1"/>
              <a:t>strncmp</a:t>
            </a:r>
            <a:r>
              <a:rPr lang="es-MX" sz="2400" i="1" dirty="0"/>
              <a:t>(</a:t>
            </a:r>
            <a:r>
              <a:rPr lang="es-MX" sz="2400" i="1" dirty="0" err="1"/>
              <a:t>ascStr,Prefijo,strlen</a:t>
            </a:r>
            <a:r>
              <a:rPr lang="es-MX" sz="2400" i="1" dirty="0"/>
              <a:t>(Prefijo)) == 0 &amp;&amp; </a:t>
            </a:r>
            <a:r>
              <a:rPr lang="es-MX" sz="2400" i="1" dirty="0" err="1"/>
              <a:t>hand</a:t>
            </a:r>
            <a:r>
              <a:rPr lang="es-MX" sz="2400" i="1" dirty="0"/>
              <a:t> != NULL);</a:t>
            </a:r>
          </a:p>
          <a:p>
            <a:pPr fontAlgn="base"/>
            <a:r>
              <a:rPr lang="es-MX" sz="2400" i="1" dirty="0" err="1"/>
              <a:t>return</a:t>
            </a:r>
            <a:r>
              <a:rPr lang="es-MX" sz="2400" i="1" dirty="0"/>
              <a:t> </a:t>
            </a:r>
            <a:r>
              <a:rPr lang="es-MX" sz="2400" i="1" dirty="0" err="1"/>
              <a:t>hand</a:t>
            </a:r>
            <a:r>
              <a:rPr lang="es-MX" sz="2400" i="1" dirty="0"/>
              <a:t>;</a:t>
            </a:r>
            <a:br>
              <a:rPr lang="es-MX" sz="2400" i="1" dirty="0"/>
            </a:br>
            <a:r>
              <a:rPr lang="es-MX" sz="2400" i="1" dirty="0"/>
              <a:t>}</a:t>
            </a:r>
          </a:p>
          <a:p>
            <a:endParaRPr lang="es-MX" dirty="0"/>
          </a:p>
        </p:txBody>
      </p:sp>
    </p:spTree>
    <p:extLst>
      <p:ext uri="{BB962C8B-B14F-4D97-AF65-F5344CB8AC3E}">
        <p14:creationId xmlns:p14="http://schemas.microsoft.com/office/powerpoint/2010/main" val="402732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13348" y="320155"/>
            <a:ext cx="10515600" cy="1325563"/>
          </a:xfrm>
        </p:spPr>
        <p:txBody>
          <a:bodyPr/>
          <a:lstStyle/>
          <a:p>
            <a:r>
              <a:rPr lang="es-MX" b="1" u="sng" dirty="0" smtClean="0">
                <a:effectLst>
                  <a:outerShdw blurRad="38100" dist="38100" dir="2700000" algn="tl">
                    <a:srgbClr val="000000">
                      <a:alpha val="43137"/>
                    </a:srgbClr>
                  </a:outerShdw>
                </a:effectLst>
              </a:rPr>
              <a:t>Fuentes de Información</a:t>
            </a:r>
            <a:endParaRPr lang="es-MX" b="1" u="sng" dirty="0">
              <a:effectLst>
                <a:outerShdw blurRad="38100" dist="38100" dir="2700000" algn="tl">
                  <a:srgbClr val="000000">
                    <a:alpha val="43137"/>
                  </a:srgbClr>
                </a:outerShdw>
              </a:effectLst>
            </a:endParaRPr>
          </a:p>
        </p:txBody>
      </p:sp>
      <p:sp>
        <p:nvSpPr>
          <p:cNvPr id="4" name="CuadroTexto 3"/>
          <p:cNvSpPr txBox="1"/>
          <p:nvPr/>
        </p:nvSpPr>
        <p:spPr>
          <a:xfrm>
            <a:off x="449705" y="1528997"/>
            <a:ext cx="10987790" cy="3477875"/>
          </a:xfrm>
          <a:prstGeom prst="rect">
            <a:avLst/>
          </a:prstGeom>
          <a:noFill/>
        </p:spPr>
        <p:txBody>
          <a:bodyPr wrap="square" rtlCol="0">
            <a:spAutoFit/>
          </a:bodyPr>
          <a:lstStyle/>
          <a:p>
            <a:r>
              <a:rPr lang="es-MX" dirty="0">
                <a:effectLst>
                  <a:outerShdw blurRad="50800" dist="50800" dir="5400000" algn="ctr" rotWithShape="0">
                    <a:schemeClr val="accent2"/>
                  </a:outerShdw>
                </a:effectLst>
              </a:rPr>
              <a:t>http://</a:t>
            </a:r>
            <a:r>
              <a:rPr lang="es-MX" dirty="0" smtClean="0">
                <a:effectLst>
                  <a:outerShdw blurRad="50800" dist="50800" dir="5400000" algn="ctr" rotWithShape="0">
                    <a:schemeClr val="accent2"/>
                  </a:outerShdw>
                </a:effectLst>
              </a:rPr>
              <a:t>www.blackhat.com/presentations/bh-federal-06/BH-Fed-06-Heasman.pdf</a:t>
            </a:r>
          </a:p>
          <a:p>
            <a:endParaRPr lang="es-MX" dirty="0">
              <a:effectLst>
                <a:outerShdw blurRad="50800" dist="50800" dir="5400000" algn="ctr" rotWithShape="0">
                  <a:schemeClr val="accent2"/>
                </a:outerShdw>
              </a:effectLst>
            </a:endParaRPr>
          </a:p>
          <a:p>
            <a:r>
              <a:rPr lang="es-MX" dirty="0">
                <a:effectLst>
                  <a:outerShdw blurRad="50800" dist="50800" dir="5400000" algn="ctr" rotWithShape="0">
                    <a:schemeClr val="accent2"/>
                  </a:outerShdw>
                </a:effectLst>
              </a:rPr>
              <a:t>https://</a:t>
            </a:r>
            <a:r>
              <a:rPr lang="es-MX" dirty="0" smtClean="0">
                <a:effectLst>
                  <a:outerShdw blurRad="50800" dist="50800" dir="5400000" algn="ctr" rotWithShape="0">
                    <a:schemeClr val="accent2"/>
                  </a:outerShdw>
                </a:effectLst>
              </a:rPr>
              <a:t>losindestructibles.wordpress.com</a:t>
            </a:r>
          </a:p>
          <a:p>
            <a:endParaRPr lang="es-MX" dirty="0"/>
          </a:p>
          <a:p>
            <a:endParaRPr lang="es-MX" dirty="0" smtClean="0"/>
          </a:p>
          <a:p>
            <a:endParaRPr lang="es-MX" dirty="0" smtClean="0"/>
          </a:p>
          <a:p>
            <a:endParaRPr lang="es-MX" sz="2800" b="1" dirty="0"/>
          </a:p>
          <a:p>
            <a:r>
              <a:rPr lang="es-MX" sz="2800" b="1" dirty="0" smtClean="0"/>
              <a:t>Linux Server</a:t>
            </a:r>
          </a:p>
          <a:p>
            <a:r>
              <a:rPr lang="es-MX" sz="2800" b="1" dirty="0" smtClean="0"/>
              <a:t>Los mejores Trucos</a:t>
            </a:r>
          </a:p>
          <a:p>
            <a:r>
              <a:rPr lang="es-MX" sz="2800" b="1" dirty="0"/>
              <a:t>f</a:t>
            </a:r>
            <a:r>
              <a:rPr lang="es-MX" sz="2800" b="1" dirty="0" smtClean="0"/>
              <a:t>reelibros.org</a:t>
            </a:r>
            <a:endParaRPr lang="es-MX" sz="2800" b="1" dirty="0"/>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t="17082" r="5145"/>
          <a:stretch/>
        </p:blipFill>
        <p:spPr>
          <a:xfrm>
            <a:off x="4726415" y="2158583"/>
            <a:ext cx="6711080" cy="4482059"/>
          </a:xfrm>
          <a:prstGeom prst="rect">
            <a:avLst/>
          </a:prstGeom>
        </p:spPr>
      </p:pic>
    </p:spTree>
    <p:extLst>
      <p:ext uri="{BB962C8B-B14F-4D97-AF65-F5344CB8AC3E}">
        <p14:creationId xmlns:p14="http://schemas.microsoft.com/office/powerpoint/2010/main" val="3334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2500"/>
                            </p:stCondLst>
                            <p:childTnLst>
                              <p:par>
                                <p:cTn id="13" presetID="5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3250" fill="hold"/>
                                        <p:tgtEl>
                                          <p:spTgt spid="5"/>
                                        </p:tgtEl>
                                        <p:attrNameLst>
                                          <p:attrName>ppt_w</p:attrName>
                                        </p:attrNameLst>
                                      </p:cBhvr>
                                      <p:tavLst>
                                        <p:tav tm="0">
                                          <p:val>
                                            <p:fltVal val="0"/>
                                          </p:val>
                                        </p:tav>
                                        <p:tav tm="100000">
                                          <p:val>
                                            <p:strVal val="#ppt_w"/>
                                          </p:val>
                                        </p:tav>
                                      </p:tavLst>
                                    </p:anim>
                                    <p:anim calcmode="lin" valueType="num">
                                      <p:cBhvr>
                                        <p:cTn id="16" dur="3250" fill="hold"/>
                                        <p:tgtEl>
                                          <p:spTgt spid="5"/>
                                        </p:tgtEl>
                                        <p:attrNameLst>
                                          <p:attrName>ppt_h</p:attrName>
                                        </p:attrNameLst>
                                      </p:cBhvr>
                                      <p:tavLst>
                                        <p:tav tm="0">
                                          <p:val>
                                            <p:fltVal val="0"/>
                                          </p:val>
                                        </p:tav>
                                        <p:tav tm="100000">
                                          <p:val>
                                            <p:strVal val="#ppt_h"/>
                                          </p:val>
                                        </p:tav>
                                      </p:tavLst>
                                    </p:anim>
                                    <p:animEffect transition="in" filter="fade">
                                      <p:cBhvr>
                                        <p:cTn id="17" dur="3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3000" b="-3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u="sng" dirty="0" smtClean="0">
                <a:effectLst>
                  <a:outerShdw blurRad="38100" dist="38100" dir="2700000" algn="tl">
                    <a:srgbClr val="000000">
                      <a:alpha val="43137"/>
                    </a:srgbClr>
                  </a:outerShdw>
                </a:effectLst>
              </a:rPr>
              <a:t>¿PARA QUÉ SIRVEN?</a:t>
            </a:r>
            <a:endParaRPr lang="es-MX" b="1" u="sng" dirty="0">
              <a:effectLst>
                <a:outerShdw blurRad="38100" dist="38100" dir="2700000" algn="tl">
                  <a:srgbClr val="000000">
                    <a:alpha val="43137"/>
                  </a:srgbClr>
                </a:outerShdw>
              </a:effectLst>
            </a:endParaRPr>
          </a:p>
        </p:txBody>
      </p:sp>
      <p:sp>
        <p:nvSpPr>
          <p:cNvPr id="4" name="CuadroTexto 3"/>
          <p:cNvSpPr txBox="1"/>
          <p:nvPr/>
        </p:nvSpPr>
        <p:spPr>
          <a:xfrm>
            <a:off x="538843" y="1690688"/>
            <a:ext cx="10814957" cy="1569660"/>
          </a:xfrm>
          <a:prstGeom prst="rect">
            <a:avLst/>
          </a:prstGeom>
          <a:noFill/>
        </p:spPr>
        <p:txBody>
          <a:bodyPr wrap="square" rtlCol="0">
            <a:spAutoFit/>
          </a:bodyPr>
          <a:lstStyle/>
          <a:p>
            <a:r>
              <a:rPr lang="es-MX" sz="3200" dirty="0"/>
              <a:t>S</a:t>
            </a:r>
            <a:r>
              <a:rPr lang="es-MX" sz="3200" dirty="0" smtClean="0"/>
              <a:t>irven </a:t>
            </a:r>
            <a:r>
              <a:rPr lang="es-MX" sz="3200" dirty="0"/>
              <a:t>para esconder los procesos y archivos que permiten al intruso mantener el acceso al sistema, a menudo con fines maliciosos.</a:t>
            </a:r>
          </a:p>
        </p:txBody>
      </p:sp>
      <p:pic>
        <p:nvPicPr>
          <p:cNvPr id="2050" name="Picture 2" descr="Resultado de imagen para root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2160" y="3013833"/>
            <a:ext cx="3429908" cy="3429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wipe(down)">
                                      <p:cBhvr>
                                        <p:cTn id="1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7000" b="-17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241473" y="206148"/>
            <a:ext cx="6809014" cy="1325563"/>
          </a:xfrm>
        </p:spPr>
        <p:txBody>
          <a:bodyPr/>
          <a:lstStyle/>
          <a:p>
            <a:r>
              <a:rPr lang="es-MX" b="1" u="sng" dirty="0" smtClean="0">
                <a:effectLst>
                  <a:outerShdw blurRad="38100" dist="38100" dir="2700000" algn="tl">
                    <a:srgbClr val="000000">
                      <a:alpha val="43137"/>
                    </a:srgbClr>
                  </a:outerShdw>
                </a:effectLst>
              </a:rPr>
              <a:t>Tipos de Sistemas Operativos</a:t>
            </a:r>
            <a:endParaRPr lang="es-MX" b="1" u="sng" dirty="0">
              <a:effectLst>
                <a:outerShdw blurRad="38100" dist="38100" dir="2700000" algn="tl">
                  <a:srgbClr val="000000">
                    <a:alpha val="43137"/>
                  </a:srgbClr>
                </a:outerShdw>
              </a:effectLst>
            </a:endParaRPr>
          </a:p>
        </p:txBody>
      </p:sp>
      <p:sp>
        <p:nvSpPr>
          <p:cNvPr id="4" name="CuadroTexto 3"/>
          <p:cNvSpPr txBox="1"/>
          <p:nvPr/>
        </p:nvSpPr>
        <p:spPr>
          <a:xfrm>
            <a:off x="5453744" y="1254125"/>
            <a:ext cx="6106884" cy="1938992"/>
          </a:xfrm>
          <a:prstGeom prst="rect">
            <a:avLst/>
          </a:prstGeom>
          <a:noFill/>
        </p:spPr>
        <p:txBody>
          <a:bodyPr wrap="square" rtlCol="0">
            <a:spAutoFit/>
          </a:bodyPr>
          <a:lstStyle/>
          <a:p>
            <a:pPr marL="285750" indent="-285750">
              <a:buFont typeface="Arial" panose="020B0604020202020204" pitchFamily="34" charset="0"/>
              <a:buChar char="•"/>
            </a:pPr>
            <a:r>
              <a:rPr lang="es-MX" sz="4000" dirty="0" smtClean="0"/>
              <a:t>Linux</a:t>
            </a:r>
          </a:p>
          <a:p>
            <a:pPr marL="285750" indent="-285750">
              <a:buFont typeface="Arial" panose="020B0604020202020204" pitchFamily="34" charset="0"/>
              <a:buChar char="•"/>
            </a:pPr>
            <a:r>
              <a:rPr lang="es-MX" sz="4000" dirty="0" smtClean="0"/>
              <a:t>Solaris</a:t>
            </a:r>
          </a:p>
          <a:p>
            <a:pPr marL="285750" indent="-285750">
              <a:buFont typeface="Arial" panose="020B0604020202020204" pitchFamily="34" charset="0"/>
              <a:buChar char="•"/>
            </a:pPr>
            <a:r>
              <a:rPr lang="es-MX" sz="4000" dirty="0" smtClean="0"/>
              <a:t>Windows</a:t>
            </a:r>
            <a:endParaRPr lang="es-MX" sz="4000" dirty="0"/>
          </a:p>
        </p:txBody>
      </p:sp>
      <p:pic>
        <p:nvPicPr>
          <p:cNvPr id="3078" name="Picture 6" descr="Resultado de imagen para solaris sistema operativo"/>
          <p:cNvPicPr preferRelativeResize="0">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13371" y="4313692"/>
            <a:ext cx="2563584" cy="143691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sultado de imagen para linux"/>
          <p:cNvPicPr preferRelativeResize="0">
            <a:picLocks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784770" y="1531711"/>
            <a:ext cx="3020787" cy="21748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3744" y="319311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7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barn(inVertical)">
                                      <p:cBhvr>
                                        <p:cTn id="17" dur="500"/>
                                        <p:tgtEl>
                                          <p:spTgt spid="3080"/>
                                        </p:tgtEl>
                                      </p:cBhvr>
                                    </p:animEffect>
                                  </p:childTnLst>
                                </p:cTn>
                              </p:par>
                            </p:childTnLst>
                          </p:cTn>
                        </p:par>
                        <p:par>
                          <p:cTn id="18" fill="hold">
                            <p:stCondLst>
                              <p:cond delay="2000"/>
                            </p:stCondLst>
                            <p:childTnLst>
                              <p:par>
                                <p:cTn id="19" presetID="45" presetClass="entr" presetSubtype="0" fill="hold" nodeType="afterEffect">
                                  <p:stCondLst>
                                    <p:cond delay="0"/>
                                  </p:stCondLst>
                                  <p:childTnLst>
                                    <p:set>
                                      <p:cBhvr>
                                        <p:cTn id="20" dur="1" fill="hold">
                                          <p:stCondLst>
                                            <p:cond delay="0"/>
                                          </p:stCondLst>
                                        </p:cTn>
                                        <p:tgtEl>
                                          <p:spTgt spid="3082"/>
                                        </p:tgtEl>
                                        <p:attrNameLst>
                                          <p:attrName>style.visibility</p:attrName>
                                        </p:attrNameLst>
                                      </p:cBhvr>
                                      <p:to>
                                        <p:strVal val="visible"/>
                                      </p:to>
                                    </p:set>
                                    <p:animEffect transition="in" filter="fade">
                                      <p:cBhvr>
                                        <p:cTn id="21" dur="2000"/>
                                        <p:tgtEl>
                                          <p:spTgt spid="3082"/>
                                        </p:tgtEl>
                                      </p:cBhvr>
                                    </p:animEffect>
                                    <p:anim calcmode="lin" valueType="num">
                                      <p:cBhvr>
                                        <p:cTn id="22" dur="2000" fill="hold"/>
                                        <p:tgtEl>
                                          <p:spTgt spid="3082"/>
                                        </p:tgtEl>
                                        <p:attrNameLst>
                                          <p:attrName>ppt_w</p:attrName>
                                        </p:attrNameLst>
                                      </p:cBhvr>
                                      <p:tavLst>
                                        <p:tav tm="0" fmla="#ppt_w*sin(2.5*pi*$)">
                                          <p:val>
                                            <p:fltVal val="0"/>
                                          </p:val>
                                        </p:tav>
                                        <p:tav tm="100000">
                                          <p:val>
                                            <p:fltVal val="1"/>
                                          </p:val>
                                        </p:tav>
                                      </p:tavLst>
                                    </p:anim>
                                    <p:anim calcmode="lin" valueType="num">
                                      <p:cBhvr>
                                        <p:cTn id="23" dur="2000" fill="hold"/>
                                        <p:tgtEl>
                                          <p:spTgt spid="3082"/>
                                        </p:tgtEl>
                                        <p:attrNameLst>
                                          <p:attrName>ppt_h</p:attrName>
                                        </p:attrNameLst>
                                      </p:cBhvr>
                                      <p:tavLst>
                                        <p:tav tm="0">
                                          <p:val>
                                            <p:strVal val="#ppt_h"/>
                                          </p:val>
                                        </p:tav>
                                        <p:tav tm="100000">
                                          <p:val>
                                            <p:strVal val="#ppt_h"/>
                                          </p:val>
                                        </p:tav>
                                      </p:tavLst>
                                    </p:anim>
                                  </p:childTnLst>
                                </p:cTn>
                              </p:par>
                            </p:childTnLst>
                          </p:cTn>
                        </p:par>
                        <p:par>
                          <p:cTn id="24" fill="hold">
                            <p:stCondLst>
                              <p:cond delay="4000"/>
                            </p:stCondLst>
                            <p:childTnLst>
                              <p:par>
                                <p:cTn id="25" presetID="2" presetClass="entr" presetSubtype="4"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 calcmode="lin" valueType="num">
                                      <p:cBhvr additive="base">
                                        <p:cTn id="27" dur="500" fill="hold"/>
                                        <p:tgtEl>
                                          <p:spTgt spid="3078"/>
                                        </p:tgtEl>
                                        <p:attrNameLst>
                                          <p:attrName>ppt_x</p:attrName>
                                        </p:attrNameLst>
                                      </p:cBhvr>
                                      <p:tavLst>
                                        <p:tav tm="0">
                                          <p:val>
                                            <p:strVal val="#ppt_x"/>
                                          </p:val>
                                        </p:tav>
                                        <p:tav tm="100000">
                                          <p:val>
                                            <p:strVal val="#ppt_x"/>
                                          </p:val>
                                        </p:tav>
                                      </p:tavLst>
                                    </p:anim>
                                    <p:anim calcmode="lin" valueType="num">
                                      <p:cBhvr additive="base">
                                        <p:cTn id="28"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39000" b="-39000"/>
          </a:stretch>
        </a:blipFill>
        <a:effectLst/>
      </p:bgPr>
    </p:bg>
    <p:spTree>
      <p:nvGrpSpPr>
        <p:cNvPr id="1" name=""/>
        <p:cNvGrpSpPr/>
        <p:nvPr/>
      </p:nvGrpSpPr>
      <p:grpSpPr>
        <a:xfrm>
          <a:off x="0" y="0"/>
          <a:ext cx="0" cy="0"/>
          <a:chOff x="0" y="0"/>
          <a:chExt cx="0" cy="0"/>
        </a:xfrm>
      </p:grpSpPr>
      <p:sp>
        <p:nvSpPr>
          <p:cNvPr id="4" name="CuadroTexto 3"/>
          <p:cNvSpPr txBox="1"/>
          <p:nvPr/>
        </p:nvSpPr>
        <p:spPr>
          <a:xfrm>
            <a:off x="1061357" y="489857"/>
            <a:ext cx="10450286" cy="2339102"/>
          </a:xfrm>
          <a:prstGeom prst="rect">
            <a:avLst/>
          </a:prstGeom>
          <a:noFill/>
        </p:spPr>
        <p:txBody>
          <a:bodyPr wrap="square" rtlCol="0">
            <a:spAutoFit/>
          </a:bodyPr>
          <a:lstStyle/>
          <a:p>
            <a:r>
              <a:rPr lang="es-MX" sz="3200" dirty="0"/>
              <a:t>U</a:t>
            </a:r>
            <a:r>
              <a:rPr lang="es-MX" sz="3200" dirty="0" smtClean="0"/>
              <a:t>tilizan </a:t>
            </a:r>
            <a:r>
              <a:rPr lang="es-MX" sz="3200" dirty="0"/>
              <a:t>alguna de las capas más bajas del sistema operativo (</a:t>
            </a:r>
            <a:r>
              <a:rPr lang="es-MX" sz="3200" b="1" dirty="0"/>
              <a:t>redirección de la función API, utilización de las funciones OS no documentadas, etc.</a:t>
            </a:r>
            <a:r>
              <a:rPr lang="es-MX" sz="3200" dirty="0"/>
              <a:t>), lo que los convierte en casi indetectables para el software antimalware normal.</a:t>
            </a:r>
          </a:p>
          <a:p>
            <a:endParaRPr lang="es-MX" dirty="0"/>
          </a:p>
        </p:txBody>
      </p:sp>
      <p:pic>
        <p:nvPicPr>
          <p:cNvPr id="6" name="3 Imagen" descr="sistema-por-capas-719x409.jpg"/>
          <p:cNvPicPr>
            <a:picLocks noChangeAspect="1"/>
          </p:cNvPicPr>
          <p:nvPr/>
        </p:nvPicPr>
        <p:blipFill>
          <a:blip r:embed="rId3" cstate="print"/>
          <a:stretch>
            <a:fillRect/>
          </a:stretch>
        </p:blipFill>
        <p:spPr>
          <a:xfrm>
            <a:off x="3083570" y="2828959"/>
            <a:ext cx="5445971" cy="3097917"/>
          </a:xfrm>
          <a:prstGeom prst="rect">
            <a:avLst/>
          </a:prstGeom>
        </p:spPr>
      </p:pic>
      <p:pic>
        <p:nvPicPr>
          <p:cNvPr id="7" name="Picture 4" descr="Resultado de imagen para root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518" y="88908"/>
            <a:ext cx="11035125" cy="6769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0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2000" fill="hold"/>
                                        <p:tgtEl>
                                          <p:spTgt spid="7"/>
                                        </p:tgtEl>
                                        <p:attrNameLst>
                                          <p:attrName>ppt_x</p:attrName>
                                        </p:attrNameLst>
                                      </p:cBhvr>
                                      <p:tavLst>
                                        <p:tav tm="0">
                                          <p:val>
                                            <p:strVal val="#ppt_x"/>
                                          </p:val>
                                        </p:tav>
                                        <p:tav tm="100000">
                                          <p:val>
                                            <p:strVal val="#ppt_x"/>
                                          </p:val>
                                        </p:tav>
                                      </p:tavLst>
                                    </p:anim>
                                    <p:anim calcmode="lin" valueType="num">
                                      <p:cBhvr additive="base">
                                        <p:cTn id="17"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798163" y="243922"/>
            <a:ext cx="9119017" cy="2859043"/>
          </a:xfrm>
          <a:noFill/>
        </p:spPr>
        <p:txBody>
          <a:bodyPr/>
          <a:lstStyle/>
          <a:p>
            <a:pPr algn="l"/>
            <a:r>
              <a:rPr lang="es-MX" sz="2800" dirty="0" smtClean="0">
                <a:solidFill>
                  <a:schemeClr val="bg1"/>
                </a:solidFill>
                <a:effectLst>
                  <a:outerShdw blurRad="50800" dist="50800" dir="5400000" algn="ctr" rotWithShape="0">
                    <a:schemeClr val="tx1"/>
                  </a:outerShdw>
                </a:effectLst>
              </a:rPr>
              <a:t>Un rootkit puede entrar en un equipo de varias formas. La más común es a través de algún troyano o del archivo adjunto de algún correo electrónico sospechoso. También navegar en internet puede dar como resultado la instalación de un rootkit. cuando por ejemplo se necesita un complemento "especial" para visualizar correctamente alguna página web, para ejecutar algún archivo, etc.</a:t>
            </a:r>
          </a:p>
          <a:p>
            <a:endParaRPr lang="es-MX" dirty="0" smtClean="0">
              <a:solidFill>
                <a:schemeClr val="bg1"/>
              </a:solidFill>
            </a:endParaRPr>
          </a:p>
        </p:txBody>
      </p:sp>
      <p:pic>
        <p:nvPicPr>
          <p:cNvPr id="4" name="3 Imagen" descr="aree.png"/>
          <p:cNvPicPr>
            <a:picLocks noChangeAspect="1"/>
          </p:cNvPicPr>
          <p:nvPr/>
        </p:nvPicPr>
        <p:blipFill>
          <a:blip r:embed="rId3" cstate="print"/>
          <a:stretch>
            <a:fillRect/>
          </a:stretch>
        </p:blipFill>
        <p:spPr>
          <a:xfrm>
            <a:off x="6887900" y="3102965"/>
            <a:ext cx="3185705" cy="3208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074295" y="444138"/>
            <a:ext cx="9144000" cy="4212771"/>
          </a:xfrm>
        </p:spPr>
        <p:txBody>
          <a:bodyPr>
            <a:normAutofit/>
          </a:bodyPr>
          <a:lstStyle/>
          <a:p>
            <a:pPr algn="l"/>
            <a:r>
              <a:rPr lang="es-MX" sz="2800" dirty="0" smtClean="0"/>
              <a:t>Los Rootkits aparecieron, por primera vez, hace 20 años. Estos programas permiten a los hackers acceder y robar la información de los equipos de los usuarios sin ser detectados. Este término se usa para diferentes herramientas de malware, diseñadas específicamente para permanecer ocultas, infectar los ordenadores y controlar el PC de forma remota.</a:t>
            </a:r>
            <a:endParaRPr lang="es-MX" sz="2800" dirty="0"/>
          </a:p>
        </p:txBody>
      </p:sp>
      <p:pic>
        <p:nvPicPr>
          <p:cNvPr id="4" name="3 Imagen" descr="1305529890_203728464_4-virus-spyware-botnet-trojan-rootkit-removal-services.jpg"/>
          <p:cNvPicPr>
            <a:picLocks noChangeAspect="1"/>
          </p:cNvPicPr>
          <p:nvPr/>
        </p:nvPicPr>
        <p:blipFill>
          <a:blip r:embed="rId3" cstate="print"/>
          <a:stretch>
            <a:fillRect/>
          </a:stretch>
        </p:blipFill>
        <p:spPr>
          <a:xfrm>
            <a:off x="5646295" y="2958217"/>
            <a:ext cx="3796198" cy="3644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2" name="1 Título"/>
          <p:cNvSpPr>
            <a:spLocks noGrp="1"/>
          </p:cNvSpPr>
          <p:nvPr>
            <p:ph type="ctrTitle"/>
          </p:nvPr>
        </p:nvSpPr>
        <p:spPr>
          <a:xfrm>
            <a:off x="1214845" y="679269"/>
            <a:ext cx="9313817" cy="1254034"/>
          </a:xfrm>
        </p:spPr>
        <p:txBody>
          <a:bodyPr>
            <a:normAutofit/>
          </a:bodyPr>
          <a:lstStyle/>
          <a:p>
            <a:r>
              <a:rPr lang="es-MX" sz="4000" b="1" u="sng" dirty="0" smtClean="0">
                <a:effectLst>
                  <a:outerShdw blurRad="38100" dist="38100" dir="2700000" algn="tl">
                    <a:srgbClr val="000000">
                      <a:alpha val="43137"/>
                    </a:srgbClr>
                  </a:outerShdw>
                </a:effectLst>
              </a:rPr>
              <a:t>Variantes de Rootkit</a:t>
            </a:r>
            <a:r>
              <a:rPr lang="es-MX" sz="4000" dirty="0" smtClean="0"/>
              <a:t/>
            </a:r>
            <a:br>
              <a:rPr lang="es-MX" sz="4000" dirty="0" smtClean="0"/>
            </a:br>
            <a:endParaRPr lang="es-MX" sz="4000" dirty="0"/>
          </a:p>
        </p:txBody>
      </p:sp>
      <p:sp>
        <p:nvSpPr>
          <p:cNvPr id="3" name="2 Subtítulo"/>
          <p:cNvSpPr>
            <a:spLocks noGrp="1"/>
          </p:cNvSpPr>
          <p:nvPr>
            <p:ph type="subTitle" idx="1"/>
          </p:nvPr>
        </p:nvSpPr>
        <p:spPr>
          <a:xfrm>
            <a:off x="1301932" y="1799363"/>
            <a:ext cx="9144000" cy="4131173"/>
          </a:xfrm>
        </p:spPr>
        <p:txBody>
          <a:bodyPr/>
          <a:lstStyle/>
          <a:p>
            <a:r>
              <a:rPr lang="es-MX" sz="2800" dirty="0" smtClean="0"/>
              <a:t>Existen dos tipos principales de rootkits: </a:t>
            </a:r>
            <a:r>
              <a:rPr lang="es-MX" sz="2800" dirty="0" err="1" smtClean="0"/>
              <a:t>user-mode</a:t>
            </a:r>
            <a:r>
              <a:rPr lang="es-MX" sz="2800" dirty="0" smtClean="0"/>
              <a:t> y </a:t>
            </a:r>
            <a:r>
              <a:rPr lang="es-MX" sz="2800" dirty="0" err="1" smtClean="0"/>
              <a:t>kernel-mode</a:t>
            </a:r>
            <a:r>
              <a:rPr lang="es-MX" sz="2800" dirty="0" smtClean="0"/>
              <a:t>.</a:t>
            </a:r>
          </a:p>
          <a:p>
            <a:endParaRPr lang="es-MX" dirty="0" smtClean="0"/>
          </a:p>
          <a:p>
            <a:endParaRPr lang="es-MX" dirty="0"/>
          </a:p>
        </p:txBody>
      </p:sp>
      <p:pic>
        <p:nvPicPr>
          <p:cNvPr id="4" name="3 Imagen" descr="slide_1.jpg"/>
          <p:cNvPicPr>
            <a:picLocks noChangeAspect="1"/>
          </p:cNvPicPr>
          <p:nvPr/>
        </p:nvPicPr>
        <p:blipFill>
          <a:blip r:embed="rId3" cstate="print"/>
          <a:stretch>
            <a:fillRect/>
          </a:stretch>
        </p:blipFill>
        <p:spPr>
          <a:xfrm>
            <a:off x="3508485" y="2702030"/>
            <a:ext cx="5320936" cy="39907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500" fill="hold"/>
                                        <p:tgtEl>
                                          <p:spTgt spid="4"/>
                                        </p:tgtEl>
                                        <p:attrNameLst>
                                          <p:attrName>ppt_w</p:attrName>
                                        </p:attrNameLst>
                                      </p:cBhvr>
                                      <p:tavLst>
                                        <p:tav tm="0">
                                          <p:val>
                                            <p:fltVal val="0"/>
                                          </p:val>
                                        </p:tav>
                                        <p:tav tm="100000">
                                          <p:val>
                                            <p:strVal val="#ppt_w"/>
                                          </p:val>
                                        </p:tav>
                                      </p:tavLst>
                                    </p:anim>
                                    <p:anim calcmode="lin" valueType="num">
                                      <p:cBhvr>
                                        <p:cTn id="19" dur="1500" fill="hold"/>
                                        <p:tgtEl>
                                          <p:spTgt spid="4"/>
                                        </p:tgtEl>
                                        <p:attrNameLst>
                                          <p:attrName>ppt_h</p:attrName>
                                        </p:attrNameLst>
                                      </p:cBhvr>
                                      <p:tavLst>
                                        <p:tav tm="0">
                                          <p:val>
                                            <p:fltVal val="0"/>
                                          </p:val>
                                        </p:tav>
                                        <p:tav tm="100000">
                                          <p:val>
                                            <p:strVal val="#ppt_h"/>
                                          </p:val>
                                        </p:tav>
                                      </p:tavLst>
                                    </p:anim>
                                    <p:animEffect transition="in" filter="fade">
                                      <p:cBhvr>
                                        <p:cTn id="2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339778" y="510522"/>
            <a:ext cx="7634990" cy="2667393"/>
          </a:xfrm>
        </p:spPr>
        <p:txBody>
          <a:bodyPr>
            <a:normAutofit/>
          </a:bodyPr>
          <a:lstStyle/>
          <a:p>
            <a:pPr algn="l"/>
            <a:r>
              <a:rPr lang="es-MX" sz="2800" dirty="0" smtClean="0"/>
              <a:t>Los rootkits USER MODE están diseñados para funcionar en el mismo lugar que opera el sistema operativo y las aplicaciones. Ejecutan sus funciones maliciosas </a:t>
            </a:r>
            <a:r>
              <a:rPr lang="es-MX" sz="2800" dirty="0" err="1" smtClean="0"/>
              <a:t>hackeando</a:t>
            </a:r>
            <a:r>
              <a:rPr lang="es-MX" sz="2800" dirty="0" smtClean="0"/>
              <a:t> las aplicaciones del equipo o reescribiendo la memoria que usan dichas aplicaciones. Este tipo de rootkit es el más habitual. </a:t>
            </a:r>
            <a:endParaRPr lang="es-MX" sz="2800" dirty="0"/>
          </a:p>
        </p:txBody>
      </p:sp>
      <p:pic>
        <p:nvPicPr>
          <p:cNvPr id="4" name="3 Imagen" descr="06_UserRootkit_Ring2.png"/>
          <p:cNvPicPr>
            <a:picLocks noChangeAspect="1"/>
          </p:cNvPicPr>
          <p:nvPr/>
        </p:nvPicPr>
        <p:blipFill>
          <a:blip r:embed="rId3" cstate="print"/>
          <a:stretch>
            <a:fillRect/>
          </a:stretch>
        </p:blipFill>
        <p:spPr>
          <a:xfrm>
            <a:off x="5503616" y="3177915"/>
            <a:ext cx="5880183" cy="3504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469</Words>
  <Application>Microsoft Office PowerPoint</Application>
  <PresentationFormat>Panorámica</PresentationFormat>
  <Paragraphs>68</Paragraphs>
  <Slides>24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24</vt:i4>
      </vt:variant>
    </vt:vector>
  </HeadingPairs>
  <TitlesOfParts>
    <vt:vector size="28" baseType="lpstr">
      <vt:lpstr>Arial</vt:lpstr>
      <vt:lpstr>Calibri</vt:lpstr>
      <vt:lpstr>Calibri Light</vt:lpstr>
      <vt:lpstr>Tema de Office</vt:lpstr>
      <vt:lpstr>Presentación de PowerPoint</vt:lpstr>
      <vt:lpstr>¿QUÉ ES UN ROOTKIT?</vt:lpstr>
      <vt:lpstr>¿PARA QUÉ SIRVEN?</vt:lpstr>
      <vt:lpstr>Tipos de Sistemas Operativos</vt:lpstr>
      <vt:lpstr>Presentación de PowerPoint</vt:lpstr>
      <vt:lpstr>Presentación de PowerPoint</vt:lpstr>
      <vt:lpstr>Presentación de PowerPoint</vt:lpstr>
      <vt:lpstr>Variantes de Rootkit </vt:lpstr>
      <vt:lpstr>Presentación de PowerPoint</vt:lpstr>
      <vt:lpstr>Presentación de PowerPoint</vt:lpstr>
      <vt:lpstr>Presentación de PowerPoint</vt:lpstr>
      <vt:lpstr>¿Cómo es posible hacer un rootkit?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Fuentes de Información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Alumno</dc:creator>
  <cp:lastModifiedBy>Rossy Monroy Rivera</cp:lastModifiedBy>
  <cp:revision>32</cp:revision>
  <dcterms:created xsi:type="dcterms:W3CDTF">2018-04-24T00:01:58Z</dcterms:created>
  <dcterms:modified xsi:type="dcterms:W3CDTF">2018-04-24T19:26:20Z</dcterms:modified>
</cp:coreProperties>
</file>